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ags/tag3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10" r:id="rId2"/>
    <p:sldMasterId id="2147485587" r:id="rId3"/>
    <p:sldMasterId id="2147485605" r:id="rId4"/>
    <p:sldMasterId id="2147485619" r:id="rId5"/>
    <p:sldMasterId id="2147485631" r:id="rId6"/>
    <p:sldMasterId id="2147485643" r:id="rId7"/>
    <p:sldMasterId id="2147485667" r:id="rId8"/>
    <p:sldMasterId id="2147485679" r:id="rId9"/>
  </p:sldMasterIdLst>
  <p:notesMasterIdLst>
    <p:notesMasterId r:id="rId28"/>
  </p:notesMasterIdLst>
  <p:handoutMasterIdLst>
    <p:handoutMasterId r:id="rId29"/>
  </p:handoutMasterIdLst>
  <p:sldIdLst>
    <p:sldId id="627" r:id="rId10"/>
    <p:sldId id="647" r:id="rId11"/>
    <p:sldId id="655" r:id="rId12"/>
    <p:sldId id="652" r:id="rId13"/>
    <p:sldId id="653" r:id="rId14"/>
    <p:sldId id="654" r:id="rId15"/>
    <p:sldId id="617" r:id="rId16"/>
    <p:sldId id="619" r:id="rId17"/>
    <p:sldId id="622" r:id="rId18"/>
    <p:sldId id="623" r:id="rId19"/>
    <p:sldId id="634" r:id="rId20"/>
    <p:sldId id="656" r:id="rId21"/>
    <p:sldId id="638" r:id="rId22"/>
    <p:sldId id="639" r:id="rId23"/>
    <p:sldId id="637" r:id="rId24"/>
    <p:sldId id="651" r:id="rId25"/>
    <p:sldId id="649" r:id="rId26"/>
    <p:sldId id="645" r:id="rId27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000" b="1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b="1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b="1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b="1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b="1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CCFF"/>
    <a:srgbClr val="FFFFFF"/>
    <a:srgbClr val="CCECFF"/>
    <a:srgbClr val="99FFCC"/>
    <a:srgbClr val="33CCFF"/>
    <a:srgbClr val="0099FF"/>
    <a:srgbClr val="3366FF"/>
    <a:srgbClr val="66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07" autoAdjust="0"/>
    <p:restoredTop sz="92423" autoAdjust="0"/>
  </p:normalViewPr>
  <p:slideViewPr>
    <p:cSldViewPr>
      <p:cViewPr>
        <p:scale>
          <a:sx n="100" d="100"/>
          <a:sy n="100" d="100"/>
        </p:scale>
        <p:origin x="-213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54" y="-84"/>
      </p:cViewPr>
      <p:guideLst>
        <p:guide orient="horz" pos="3129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94356-25B2-45E7-895E-4D1D70941166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4E3106A-F026-4C24-B8C9-EE36CC7C55F3}">
      <dgm:prSet phldrT="[Text]" custT="1"/>
      <dgm:spPr/>
      <dgm:t>
        <a:bodyPr/>
        <a:lstStyle/>
        <a:p>
          <a:r>
            <a:rPr lang="en-GB" sz="1500" b="1" noProof="0" dirty="0" smtClean="0">
              <a:solidFill>
                <a:schemeClr val="tx1"/>
              </a:solidFill>
            </a:rPr>
            <a:t>Towards an Integrated Roadmap (2013)</a:t>
          </a:r>
          <a:endParaRPr lang="en-GB" sz="1500" b="1" noProof="0" dirty="0">
            <a:solidFill>
              <a:schemeClr val="tx1"/>
            </a:solidFill>
          </a:endParaRPr>
        </a:p>
      </dgm:t>
    </dgm:pt>
    <dgm:pt modelId="{D697AC9E-ED78-4809-8037-C094CA51E72D}" type="parTrans" cxnId="{B137DA0B-ECA6-4173-A492-234FFB627EB3}">
      <dgm:prSet/>
      <dgm:spPr/>
      <dgm:t>
        <a:bodyPr/>
        <a:lstStyle/>
        <a:p>
          <a:endParaRPr lang="en-GB" sz="1500" noProof="0" dirty="0">
            <a:solidFill>
              <a:schemeClr val="tx1"/>
            </a:solidFill>
          </a:endParaRPr>
        </a:p>
      </dgm:t>
    </dgm:pt>
    <dgm:pt modelId="{4C7A99C6-85E8-4AC3-8F96-5DCE44DE4C98}" type="sibTrans" cxnId="{B137DA0B-ECA6-4173-A492-234FFB627EB3}">
      <dgm:prSet/>
      <dgm:spPr/>
      <dgm:t>
        <a:bodyPr/>
        <a:lstStyle/>
        <a:p>
          <a:endParaRPr lang="en-GB" sz="1500" noProof="0" dirty="0">
            <a:solidFill>
              <a:schemeClr val="tx1"/>
            </a:solidFill>
          </a:endParaRPr>
        </a:p>
      </dgm:t>
    </dgm:pt>
    <dgm:pt modelId="{81555487-AA93-4AC8-8DD6-C4E4D86B20D0}">
      <dgm:prSet phldrT="[Text]" custT="1"/>
      <dgm:spPr/>
      <dgm:t>
        <a:bodyPr/>
        <a:lstStyle/>
        <a:p>
          <a:r>
            <a:rPr lang="en-GB" sz="1500" b="1" noProof="0" dirty="0" smtClean="0">
              <a:solidFill>
                <a:schemeClr val="tx1"/>
              </a:solidFill>
            </a:rPr>
            <a:t>10 Key Actions (2015)</a:t>
          </a:r>
          <a:endParaRPr lang="en-GB" sz="1500" b="1" noProof="0" dirty="0">
            <a:solidFill>
              <a:schemeClr val="tx1"/>
            </a:solidFill>
          </a:endParaRPr>
        </a:p>
      </dgm:t>
    </dgm:pt>
    <dgm:pt modelId="{D622DB1B-9FE6-4E6D-85ED-CAD0BCC1D43D}" type="parTrans" cxnId="{D05F3F0A-E0EA-42CF-BB20-E368CF004249}">
      <dgm:prSet/>
      <dgm:spPr/>
      <dgm:t>
        <a:bodyPr/>
        <a:lstStyle/>
        <a:p>
          <a:endParaRPr lang="en-GB" sz="1500" noProof="0" dirty="0">
            <a:solidFill>
              <a:schemeClr val="tx1"/>
            </a:solidFill>
          </a:endParaRPr>
        </a:p>
      </dgm:t>
    </dgm:pt>
    <dgm:pt modelId="{6CF8B349-073F-4D3E-8BF8-61C5E1EB1453}" type="sibTrans" cxnId="{D05F3F0A-E0EA-42CF-BB20-E368CF004249}">
      <dgm:prSet/>
      <dgm:spPr/>
      <dgm:t>
        <a:bodyPr/>
        <a:lstStyle/>
        <a:p>
          <a:endParaRPr lang="en-GB" sz="1500" noProof="0" dirty="0">
            <a:solidFill>
              <a:schemeClr val="tx1"/>
            </a:solidFill>
          </a:endParaRPr>
        </a:p>
      </dgm:t>
    </dgm:pt>
    <dgm:pt modelId="{09012D0B-6FB0-4D14-8C59-194CE36FAAAF}">
      <dgm:prSet phldrT="[Text]" custT="1"/>
      <dgm:spPr/>
      <dgm:t>
        <a:bodyPr/>
        <a:lstStyle/>
        <a:p>
          <a:r>
            <a:rPr lang="en-GB" sz="1500" b="1" noProof="0" dirty="0" smtClean="0">
              <a:solidFill>
                <a:schemeClr val="tx1"/>
              </a:solidFill>
            </a:rPr>
            <a:t>Target setting – Declarations of Intent (2016)</a:t>
          </a:r>
          <a:endParaRPr lang="en-GB" sz="1500" b="1" noProof="0" dirty="0">
            <a:solidFill>
              <a:schemeClr val="tx1"/>
            </a:solidFill>
          </a:endParaRPr>
        </a:p>
      </dgm:t>
    </dgm:pt>
    <dgm:pt modelId="{1373F5A1-5230-4F5C-B914-4DD92DF408E1}" type="parTrans" cxnId="{AA3FA2F2-31E9-4847-AF5B-4D8EB41DCC28}">
      <dgm:prSet/>
      <dgm:spPr/>
      <dgm:t>
        <a:bodyPr/>
        <a:lstStyle/>
        <a:p>
          <a:endParaRPr lang="en-GB" sz="1500" noProof="0" dirty="0">
            <a:solidFill>
              <a:schemeClr val="tx1"/>
            </a:solidFill>
          </a:endParaRPr>
        </a:p>
      </dgm:t>
    </dgm:pt>
    <dgm:pt modelId="{578B8736-A005-447A-A3C8-41FDA9F6B66C}" type="sibTrans" cxnId="{AA3FA2F2-31E9-4847-AF5B-4D8EB41DCC28}">
      <dgm:prSet/>
      <dgm:spPr/>
      <dgm:t>
        <a:bodyPr/>
        <a:lstStyle/>
        <a:p>
          <a:endParaRPr lang="en-GB" sz="1500" noProof="0" dirty="0">
            <a:solidFill>
              <a:schemeClr val="tx1"/>
            </a:solidFill>
          </a:endParaRPr>
        </a:p>
      </dgm:t>
    </dgm:pt>
    <dgm:pt modelId="{A1BB5662-3EB6-4E1C-A802-85223426F0E2}">
      <dgm:prSet custT="1"/>
      <dgm:spPr/>
      <dgm:t>
        <a:bodyPr/>
        <a:lstStyle/>
        <a:p>
          <a:r>
            <a:rPr lang="en-GB" sz="1500" b="1" noProof="0" dirty="0" smtClean="0">
              <a:solidFill>
                <a:schemeClr val="tx1"/>
              </a:solidFill>
            </a:rPr>
            <a:t>Implementation Plans (2017 – mid 2018)</a:t>
          </a:r>
          <a:endParaRPr lang="en-GB" sz="1500" b="1" noProof="0" dirty="0">
            <a:solidFill>
              <a:schemeClr val="tx1"/>
            </a:solidFill>
          </a:endParaRPr>
        </a:p>
      </dgm:t>
    </dgm:pt>
    <dgm:pt modelId="{23992D0E-5603-492D-AEC0-8212ADE29B4E}" type="parTrans" cxnId="{F385B657-D94A-4781-AD15-5BA376895D61}">
      <dgm:prSet/>
      <dgm:spPr/>
      <dgm:t>
        <a:bodyPr/>
        <a:lstStyle/>
        <a:p>
          <a:endParaRPr lang="en-GB"/>
        </a:p>
      </dgm:t>
    </dgm:pt>
    <dgm:pt modelId="{A04680DE-035B-46C3-967F-EC9C06C5572C}" type="sibTrans" cxnId="{F385B657-D94A-4781-AD15-5BA376895D61}">
      <dgm:prSet/>
      <dgm:spPr/>
      <dgm:t>
        <a:bodyPr/>
        <a:lstStyle/>
        <a:p>
          <a:endParaRPr lang="en-GB"/>
        </a:p>
      </dgm:t>
    </dgm:pt>
    <dgm:pt modelId="{1E0D0197-F7DD-4B90-839C-49CAEB1F3C4D}" type="pres">
      <dgm:prSet presAssocID="{38894356-25B2-45E7-895E-4D1D709411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47D6CB1-B539-4E6F-8522-A345020CAA61}" type="pres">
      <dgm:prSet presAssocID="{38894356-25B2-45E7-895E-4D1D70941166}" presName="dummyMaxCanvas" presStyleCnt="0">
        <dgm:presLayoutVars/>
      </dgm:prSet>
      <dgm:spPr/>
    </dgm:pt>
    <dgm:pt modelId="{39D49989-C789-40F4-A523-F3549FA0AB0F}" type="pres">
      <dgm:prSet presAssocID="{38894356-25B2-45E7-895E-4D1D7094116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EFCDB3-8F82-4A53-8363-4517CF64926F}" type="pres">
      <dgm:prSet presAssocID="{38894356-25B2-45E7-895E-4D1D7094116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5073EC-E400-4834-8A59-B36658202706}" type="pres">
      <dgm:prSet presAssocID="{38894356-25B2-45E7-895E-4D1D7094116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54A1A7-4D26-41A8-B167-776EF10F9D3E}" type="pres">
      <dgm:prSet presAssocID="{38894356-25B2-45E7-895E-4D1D7094116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AC1406-91C2-44C3-AC34-D7B310AA771E}" type="pres">
      <dgm:prSet presAssocID="{38894356-25B2-45E7-895E-4D1D7094116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7A4C61-C0C8-4F38-9523-47A9C376CF09}" type="pres">
      <dgm:prSet presAssocID="{38894356-25B2-45E7-895E-4D1D7094116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E289BF-862B-46E8-AE81-262D8C9BB13F}" type="pres">
      <dgm:prSet presAssocID="{38894356-25B2-45E7-895E-4D1D7094116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E70E48-B86E-428D-8E6E-3AC462CBFFE6}" type="pres">
      <dgm:prSet presAssocID="{38894356-25B2-45E7-895E-4D1D7094116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C0DE5F-20BE-4786-B9F9-A0FB0B200040}" type="pres">
      <dgm:prSet presAssocID="{38894356-25B2-45E7-895E-4D1D7094116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00EBD-8AC8-432D-9D7B-D900585F78BF}" type="pres">
      <dgm:prSet presAssocID="{38894356-25B2-45E7-895E-4D1D7094116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F018BE-CD1C-454F-BCFD-54195B38ECF7}" type="pres">
      <dgm:prSet presAssocID="{38894356-25B2-45E7-895E-4D1D7094116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228D46A-2402-4889-AD6B-467213BFBA2B}" type="presOf" srcId="{6CF8B349-073F-4D3E-8BF8-61C5E1EB1453}" destId="{BF7A4C61-C0C8-4F38-9523-47A9C376CF09}" srcOrd="0" destOrd="0" presId="urn:microsoft.com/office/officeart/2005/8/layout/vProcess5"/>
    <dgm:cxn modelId="{69683978-3C98-4878-8D2D-185514CF7BCB}" type="presOf" srcId="{81555487-AA93-4AC8-8DD6-C4E4D86B20D0}" destId="{0DEFCDB3-8F82-4A53-8363-4517CF64926F}" srcOrd="0" destOrd="0" presId="urn:microsoft.com/office/officeart/2005/8/layout/vProcess5"/>
    <dgm:cxn modelId="{B137DA0B-ECA6-4173-A492-234FFB627EB3}" srcId="{38894356-25B2-45E7-895E-4D1D70941166}" destId="{24E3106A-F026-4C24-B8C9-EE36CC7C55F3}" srcOrd="0" destOrd="0" parTransId="{D697AC9E-ED78-4809-8037-C094CA51E72D}" sibTransId="{4C7A99C6-85E8-4AC3-8F96-5DCE44DE4C98}"/>
    <dgm:cxn modelId="{BDBA62A1-E48C-461C-AB68-BBDD528D971C}" type="presOf" srcId="{A1BB5662-3EB6-4E1C-A802-85223426F0E2}" destId="{D454A1A7-4D26-41A8-B167-776EF10F9D3E}" srcOrd="0" destOrd="0" presId="urn:microsoft.com/office/officeart/2005/8/layout/vProcess5"/>
    <dgm:cxn modelId="{AA3FA2F2-31E9-4847-AF5B-4D8EB41DCC28}" srcId="{38894356-25B2-45E7-895E-4D1D70941166}" destId="{09012D0B-6FB0-4D14-8C59-194CE36FAAAF}" srcOrd="2" destOrd="0" parTransId="{1373F5A1-5230-4F5C-B914-4DD92DF408E1}" sibTransId="{578B8736-A005-447A-A3C8-41FDA9F6B66C}"/>
    <dgm:cxn modelId="{6013612C-56DE-4C06-8F54-8D799EC6A46B}" type="presOf" srcId="{38894356-25B2-45E7-895E-4D1D70941166}" destId="{1E0D0197-F7DD-4B90-839C-49CAEB1F3C4D}" srcOrd="0" destOrd="0" presId="urn:microsoft.com/office/officeart/2005/8/layout/vProcess5"/>
    <dgm:cxn modelId="{D05F3F0A-E0EA-42CF-BB20-E368CF004249}" srcId="{38894356-25B2-45E7-895E-4D1D70941166}" destId="{81555487-AA93-4AC8-8DD6-C4E4D86B20D0}" srcOrd="1" destOrd="0" parTransId="{D622DB1B-9FE6-4E6D-85ED-CAD0BCC1D43D}" sibTransId="{6CF8B349-073F-4D3E-8BF8-61C5E1EB1453}"/>
    <dgm:cxn modelId="{F59D6D41-B964-457F-BFDD-F9A93BB2B557}" type="presOf" srcId="{A1BB5662-3EB6-4E1C-A802-85223426F0E2}" destId="{47F018BE-CD1C-454F-BCFD-54195B38ECF7}" srcOrd="1" destOrd="0" presId="urn:microsoft.com/office/officeart/2005/8/layout/vProcess5"/>
    <dgm:cxn modelId="{91C3C0E3-4134-4DE5-99AB-68D34EA97F55}" type="presOf" srcId="{24E3106A-F026-4C24-B8C9-EE36CC7C55F3}" destId="{23E70E48-B86E-428D-8E6E-3AC462CBFFE6}" srcOrd="1" destOrd="0" presId="urn:microsoft.com/office/officeart/2005/8/layout/vProcess5"/>
    <dgm:cxn modelId="{F385B657-D94A-4781-AD15-5BA376895D61}" srcId="{38894356-25B2-45E7-895E-4D1D70941166}" destId="{A1BB5662-3EB6-4E1C-A802-85223426F0E2}" srcOrd="3" destOrd="0" parTransId="{23992D0E-5603-492D-AEC0-8212ADE29B4E}" sibTransId="{A04680DE-035B-46C3-967F-EC9C06C5572C}"/>
    <dgm:cxn modelId="{88BE5CF6-49FB-4EEC-A0F2-D76927D0B168}" type="presOf" srcId="{09012D0B-6FB0-4D14-8C59-194CE36FAAAF}" destId="{14D00EBD-8AC8-432D-9D7B-D900585F78BF}" srcOrd="1" destOrd="0" presId="urn:microsoft.com/office/officeart/2005/8/layout/vProcess5"/>
    <dgm:cxn modelId="{601149ED-CE17-40BF-88F5-FC20782F7770}" type="presOf" srcId="{578B8736-A005-447A-A3C8-41FDA9F6B66C}" destId="{21E289BF-862B-46E8-AE81-262D8C9BB13F}" srcOrd="0" destOrd="0" presId="urn:microsoft.com/office/officeart/2005/8/layout/vProcess5"/>
    <dgm:cxn modelId="{8810FD15-0E72-4AB3-95C5-9BEBC4FDCADE}" type="presOf" srcId="{81555487-AA93-4AC8-8DD6-C4E4D86B20D0}" destId="{C3C0DE5F-20BE-4786-B9F9-A0FB0B200040}" srcOrd="1" destOrd="0" presId="urn:microsoft.com/office/officeart/2005/8/layout/vProcess5"/>
    <dgm:cxn modelId="{27B363DC-7030-4ADF-9A42-6149BEC50575}" type="presOf" srcId="{4C7A99C6-85E8-4AC3-8F96-5DCE44DE4C98}" destId="{62AC1406-91C2-44C3-AC34-D7B310AA771E}" srcOrd="0" destOrd="0" presId="urn:microsoft.com/office/officeart/2005/8/layout/vProcess5"/>
    <dgm:cxn modelId="{8AC358EF-AB8D-466F-92D5-9117051CDC4C}" type="presOf" srcId="{09012D0B-6FB0-4D14-8C59-194CE36FAAAF}" destId="{175073EC-E400-4834-8A59-B36658202706}" srcOrd="0" destOrd="0" presId="urn:microsoft.com/office/officeart/2005/8/layout/vProcess5"/>
    <dgm:cxn modelId="{94A2C8A0-FDA4-4F42-B1B7-51228351667F}" type="presOf" srcId="{24E3106A-F026-4C24-B8C9-EE36CC7C55F3}" destId="{39D49989-C789-40F4-A523-F3549FA0AB0F}" srcOrd="0" destOrd="0" presId="urn:microsoft.com/office/officeart/2005/8/layout/vProcess5"/>
    <dgm:cxn modelId="{13C861A6-906A-456D-870E-FF12101648EB}" type="presParOf" srcId="{1E0D0197-F7DD-4B90-839C-49CAEB1F3C4D}" destId="{A47D6CB1-B539-4E6F-8522-A345020CAA61}" srcOrd="0" destOrd="0" presId="urn:microsoft.com/office/officeart/2005/8/layout/vProcess5"/>
    <dgm:cxn modelId="{89A24804-93A5-4222-9A6F-07D7A9B45205}" type="presParOf" srcId="{1E0D0197-F7DD-4B90-839C-49CAEB1F3C4D}" destId="{39D49989-C789-40F4-A523-F3549FA0AB0F}" srcOrd="1" destOrd="0" presId="urn:microsoft.com/office/officeart/2005/8/layout/vProcess5"/>
    <dgm:cxn modelId="{A3EB07DD-134C-4383-AE74-D9245753499D}" type="presParOf" srcId="{1E0D0197-F7DD-4B90-839C-49CAEB1F3C4D}" destId="{0DEFCDB3-8F82-4A53-8363-4517CF64926F}" srcOrd="2" destOrd="0" presId="urn:microsoft.com/office/officeart/2005/8/layout/vProcess5"/>
    <dgm:cxn modelId="{2CACC517-E57D-47D2-A4CC-FDDE26008CD5}" type="presParOf" srcId="{1E0D0197-F7DD-4B90-839C-49CAEB1F3C4D}" destId="{175073EC-E400-4834-8A59-B36658202706}" srcOrd="3" destOrd="0" presId="urn:microsoft.com/office/officeart/2005/8/layout/vProcess5"/>
    <dgm:cxn modelId="{8E2F628A-FE0D-4EC0-B4D2-A5AB44AEF143}" type="presParOf" srcId="{1E0D0197-F7DD-4B90-839C-49CAEB1F3C4D}" destId="{D454A1A7-4D26-41A8-B167-776EF10F9D3E}" srcOrd="4" destOrd="0" presId="urn:microsoft.com/office/officeart/2005/8/layout/vProcess5"/>
    <dgm:cxn modelId="{9102A461-016B-42CE-A831-8430D35CA2DD}" type="presParOf" srcId="{1E0D0197-F7DD-4B90-839C-49CAEB1F3C4D}" destId="{62AC1406-91C2-44C3-AC34-D7B310AA771E}" srcOrd="5" destOrd="0" presId="urn:microsoft.com/office/officeart/2005/8/layout/vProcess5"/>
    <dgm:cxn modelId="{4B561409-430B-40FE-87F0-DD9317BE26D9}" type="presParOf" srcId="{1E0D0197-F7DD-4B90-839C-49CAEB1F3C4D}" destId="{BF7A4C61-C0C8-4F38-9523-47A9C376CF09}" srcOrd="6" destOrd="0" presId="urn:microsoft.com/office/officeart/2005/8/layout/vProcess5"/>
    <dgm:cxn modelId="{B3B542C2-6F6F-4B2A-9C0B-2E844D52F9DE}" type="presParOf" srcId="{1E0D0197-F7DD-4B90-839C-49CAEB1F3C4D}" destId="{21E289BF-862B-46E8-AE81-262D8C9BB13F}" srcOrd="7" destOrd="0" presId="urn:microsoft.com/office/officeart/2005/8/layout/vProcess5"/>
    <dgm:cxn modelId="{ABAA3318-1C37-4472-A0AB-5BA720644199}" type="presParOf" srcId="{1E0D0197-F7DD-4B90-839C-49CAEB1F3C4D}" destId="{23E70E48-B86E-428D-8E6E-3AC462CBFFE6}" srcOrd="8" destOrd="0" presId="urn:microsoft.com/office/officeart/2005/8/layout/vProcess5"/>
    <dgm:cxn modelId="{136485EE-77BB-4B32-9290-D381FCC853D6}" type="presParOf" srcId="{1E0D0197-F7DD-4B90-839C-49CAEB1F3C4D}" destId="{C3C0DE5F-20BE-4786-B9F9-A0FB0B200040}" srcOrd="9" destOrd="0" presId="urn:microsoft.com/office/officeart/2005/8/layout/vProcess5"/>
    <dgm:cxn modelId="{AFBA92A2-4615-4F69-B0E5-BADCC756725E}" type="presParOf" srcId="{1E0D0197-F7DD-4B90-839C-49CAEB1F3C4D}" destId="{14D00EBD-8AC8-432D-9D7B-D900585F78BF}" srcOrd="10" destOrd="0" presId="urn:microsoft.com/office/officeart/2005/8/layout/vProcess5"/>
    <dgm:cxn modelId="{A236C045-459E-4A84-B048-873766F2E784}" type="presParOf" srcId="{1E0D0197-F7DD-4B90-839C-49CAEB1F3C4D}" destId="{47F018BE-CD1C-454F-BCFD-54195B38ECF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0EB487-D26D-4589-99B8-4F966C4B84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EBCCEF4-0AAE-4DCC-B751-0286C572CF7F}">
      <dgm:prSet phldrT="[Text]"/>
      <dgm:spPr/>
      <dgm:t>
        <a:bodyPr/>
        <a:lstStyle/>
        <a:p>
          <a:r>
            <a:rPr lang="en-GB" b="1" noProof="0" dirty="0" smtClean="0">
              <a:solidFill>
                <a:schemeClr val="accent6">
                  <a:lumMod val="50000"/>
                </a:schemeClr>
              </a:solidFill>
            </a:rPr>
            <a:t>Selection of R&amp;I Activities to reach the targets</a:t>
          </a:r>
          <a:endParaRPr lang="en-GB" b="1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9D0E7199-15A6-425C-A67F-C98591F840EF}" type="parTrans" cxnId="{AE025C22-8822-4BE0-A7A2-066131A3931A}">
      <dgm:prSet/>
      <dgm:spPr/>
      <dgm:t>
        <a:bodyPr/>
        <a:lstStyle/>
        <a:p>
          <a:endParaRPr lang="en-GB"/>
        </a:p>
      </dgm:t>
    </dgm:pt>
    <dgm:pt modelId="{E6D60DD4-D418-4DA8-AAC7-4378D15E5179}" type="sibTrans" cxnId="{AE025C22-8822-4BE0-A7A2-066131A3931A}">
      <dgm:prSet/>
      <dgm:spPr/>
      <dgm:t>
        <a:bodyPr/>
        <a:lstStyle/>
        <a:p>
          <a:endParaRPr lang="en-GB"/>
        </a:p>
      </dgm:t>
    </dgm:pt>
    <dgm:pt modelId="{E109A757-90B0-44AC-94C9-1FC3CE14981B}">
      <dgm:prSet phldrT="[Text]"/>
      <dgm:spPr/>
      <dgm:t>
        <a:bodyPr/>
        <a:lstStyle/>
        <a:p>
          <a:r>
            <a:rPr lang="en-GB" b="1" noProof="0" dirty="0" smtClean="0">
              <a:solidFill>
                <a:schemeClr val="accent6">
                  <a:lumMod val="50000"/>
                </a:schemeClr>
              </a:solidFill>
            </a:rPr>
            <a:t>Focus on Joint Actions between countries</a:t>
          </a:r>
          <a:endParaRPr lang="en-GB" b="1" noProof="0" dirty="0"/>
        </a:p>
      </dgm:t>
    </dgm:pt>
    <dgm:pt modelId="{64EE0F3D-6612-4C7A-AB01-097DEFDF7F8D}" type="parTrans" cxnId="{88DAC08E-A2ED-470E-8CFA-86B6C647CD31}">
      <dgm:prSet/>
      <dgm:spPr/>
      <dgm:t>
        <a:bodyPr/>
        <a:lstStyle/>
        <a:p>
          <a:endParaRPr lang="en-GB"/>
        </a:p>
      </dgm:t>
    </dgm:pt>
    <dgm:pt modelId="{09F38CBD-F7F0-4321-AB3A-0D5243B91B0D}" type="sibTrans" cxnId="{88DAC08E-A2ED-470E-8CFA-86B6C647CD31}">
      <dgm:prSet/>
      <dgm:spPr/>
      <dgm:t>
        <a:bodyPr/>
        <a:lstStyle/>
        <a:p>
          <a:endParaRPr lang="en-GB"/>
        </a:p>
      </dgm:t>
    </dgm:pt>
    <dgm:pt modelId="{7FA59E5E-B366-4FE9-8D14-5014650C2570}">
      <dgm:prSet/>
      <dgm:spPr/>
      <dgm:t>
        <a:bodyPr/>
        <a:lstStyle/>
        <a:p>
          <a:r>
            <a:rPr lang="en-GB" b="1" noProof="0" dirty="0" smtClean="0">
              <a:solidFill>
                <a:schemeClr val="accent6">
                  <a:lumMod val="50000"/>
                </a:schemeClr>
              </a:solidFill>
            </a:rPr>
            <a:t>Temporary Working Groups</a:t>
          </a:r>
          <a:endParaRPr lang="en-GB" b="1" noProof="0" dirty="0"/>
        </a:p>
      </dgm:t>
    </dgm:pt>
    <dgm:pt modelId="{588D4E13-F948-4A8F-8E91-F0867C21592F}" type="parTrans" cxnId="{187FB78E-5DEC-4631-BE25-29CA31755A77}">
      <dgm:prSet/>
      <dgm:spPr/>
      <dgm:t>
        <a:bodyPr/>
        <a:lstStyle/>
        <a:p>
          <a:endParaRPr lang="en-GB"/>
        </a:p>
      </dgm:t>
    </dgm:pt>
    <dgm:pt modelId="{BFCCE123-230A-4293-9306-FCFA048BE0AF}" type="sibTrans" cxnId="{187FB78E-5DEC-4631-BE25-29CA31755A77}">
      <dgm:prSet/>
      <dgm:spPr/>
      <dgm:t>
        <a:bodyPr/>
        <a:lstStyle/>
        <a:p>
          <a:endParaRPr lang="en-GB"/>
        </a:p>
      </dgm:t>
    </dgm:pt>
    <dgm:pt modelId="{FA0B7A42-4502-450D-A4ED-EB3EC3BE8CF8}">
      <dgm:prSet/>
      <dgm:spPr/>
      <dgm:t>
        <a:bodyPr/>
        <a:lstStyle/>
        <a:p>
          <a:r>
            <a:rPr lang="en-GB" b="1" noProof="0" dirty="0" smtClean="0">
              <a:solidFill>
                <a:schemeClr val="accent6">
                  <a:lumMod val="50000"/>
                </a:schemeClr>
              </a:solidFill>
            </a:rPr>
            <a:t>Identify Flagship &amp; International Activities</a:t>
          </a:r>
          <a:endParaRPr lang="en-GB" b="1" noProof="0" dirty="0"/>
        </a:p>
      </dgm:t>
    </dgm:pt>
    <dgm:pt modelId="{0E127A71-4BF4-4AF9-AA79-7580BE8691C2}" type="parTrans" cxnId="{2BEADD33-5A09-43DC-81A1-B2A19FF555F2}">
      <dgm:prSet/>
      <dgm:spPr/>
      <dgm:t>
        <a:bodyPr/>
        <a:lstStyle/>
        <a:p>
          <a:endParaRPr lang="en-GB"/>
        </a:p>
      </dgm:t>
    </dgm:pt>
    <dgm:pt modelId="{B85A1624-C86F-4616-B74B-F3CC43B6CE6E}" type="sibTrans" cxnId="{2BEADD33-5A09-43DC-81A1-B2A19FF555F2}">
      <dgm:prSet/>
      <dgm:spPr/>
      <dgm:t>
        <a:bodyPr/>
        <a:lstStyle/>
        <a:p>
          <a:endParaRPr lang="en-GB"/>
        </a:p>
      </dgm:t>
    </dgm:pt>
    <dgm:pt modelId="{A2F3B5FC-EFE3-48C1-9996-B1C1783BE362}" type="pres">
      <dgm:prSet presAssocID="{A80EB487-D26D-4589-99B8-4F966C4B8414}" presName="Name0" presStyleCnt="0">
        <dgm:presLayoutVars>
          <dgm:dir/>
          <dgm:resizeHandles val="exact"/>
        </dgm:presLayoutVars>
      </dgm:prSet>
      <dgm:spPr/>
    </dgm:pt>
    <dgm:pt modelId="{FF5463FE-372B-4199-AF45-4184C2E4AF4D}" type="pres">
      <dgm:prSet presAssocID="{7FA59E5E-B366-4FE9-8D14-5014650C2570}" presName="node" presStyleLbl="node1" presStyleIdx="0" presStyleCnt="4" custLinFactNeighborX="34856" custLinFactNeighborY="-299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1B4CB0-5B0C-49A3-BC0F-AF0F5BF86D32}" type="pres">
      <dgm:prSet presAssocID="{BFCCE123-230A-4293-9306-FCFA048BE0AF}" presName="sibTrans" presStyleLbl="sibTrans2D1" presStyleIdx="0" presStyleCnt="3"/>
      <dgm:spPr/>
      <dgm:t>
        <a:bodyPr/>
        <a:lstStyle/>
        <a:p>
          <a:endParaRPr lang="en-GB"/>
        </a:p>
      </dgm:t>
    </dgm:pt>
    <dgm:pt modelId="{340020EA-4F1D-45AC-9AF9-37F890209D1E}" type="pres">
      <dgm:prSet presAssocID="{BFCCE123-230A-4293-9306-FCFA048BE0AF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BB0048E6-A93A-4126-B1F2-7AE1BFA38B87}" type="pres">
      <dgm:prSet presAssocID="{AEBCCEF4-0AAE-4DCC-B751-0286C572CF7F}" presName="node" presStyleLbl="node1" presStyleIdx="1" presStyleCnt="4" custLinFactNeighborX="15426" custLinFactNeighborY="-299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07B6E4-93B4-498C-9D49-6C75E2C39B1F}" type="pres">
      <dgm:prSet presAssocID="{E6D60DD4-D418-4DA8-AAC7-4378D15E5179}" presName="sibTrans" presStyleLbl="sibTrans2D1" presStyleIdx="1" presStyleCnt="3"/>
      <dgm:spPr/>
      <dgm:t>
        <a:bodyPr/>
        <a:lstStyle/>
        <a:p>
          <a:endParaRPr lang="en-GB"/>
        </a:p>
      </dgm:t>
    </dgm:pt>
    <dgm:pt modelId="{F8283D16-1B4B-4C1A-8767-CC36D5A37BE9}" type="pres">
      <dgm:prSet presAssocID="{E6D60DD4-D418-4DA8-AAC7-4378D15E5179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66C9BD68-0491-4E54-A5E7-937171BC1E19}" type="pres">
      <dgm:prSet presAssocID="{E109A757-90B0-44AC-94C9-1FC3CE14981B}" presName="node" presStyleLbl="node1" presStyleIdx="2" presStyleCnt="4" custLinFactNeighborX="11375" custLinFactNeighborY="-299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EDD524-ADFB-4D90-BB4F-BF62A61CC77D}" type="pres">
      <dgm:prSet presAssocID="{09F38CBD-F7F0-4321-AB3A-0D5243B91B0D}" presName="sibTrans" presStyleLbl="sibTrans2D1" presStyleIdx="2" presStyleCnt="3"/>
      <dgm:spPr/>
      <dgm:t>
        <a:bodyPr/>
        <a:lstStyle/>
        <a:p>
          <a:endParaRPr lang="en-GB"/>
        </a:p>
      </dgm:t>
    </dgm:pt>
    <dgm:pt modelId="{E0BB91B2-5909-4502-9FB2-3E80118C81C3}" type="pres">
      <dgm:prSet presAssocID="{09F38CBD-F7F0-4321-AB3A-0D5243B91B0D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8841A985-873E-489D-8343-A5FB16167015}" type="pres">
      <dgm:prSet presAssocID="{FA0B7A42-4502-450D-A4ED-EB3EC3BE8CF8}" presName="node" presStyleLbl="node1" presStyleIdx="3" presStyleCnt="4" custLinFactNeighborX="-3765" custLinFactNeighborY="-299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0FF6FB-ED52-40FF-82D3-DC0F68AD6D76}" type="presOf" srcId="{AEBCCEF4-0AAE-4DCC-B751-0286C572CF7F}" destId="{BB0048E6-A93A-4126-B1F2-7AE1BFA38B87}" srcOrd="0" destOrd="0" presId="urn:microsoft.com/office/officeart/2005/8/layout/process1"/>
    <dgm:cxn modelId="{187FB78E-5DEC-4631-BE25-29CA31755A77}" srcId="{A80EB487-D26D-4589-99B8-4F966C4B8414}" destId="{7FA59E5E-B366-4FE9-8D14-5014650C2570}" srcOrd="0" destOrd="0" parTransId="{588D4E13-F948-4A8F-8E91-F0867C21592F}" sibTransId="{BFCCE123-230A-4293-9306-FCFA048BE0AF}"/>
    <dgm:cxn modelId="{57F372AF-CAE5-48C6-B706-73DB878DAA1E}" type="presOf" srcId="{BFCCE123-230A-4293-9306-FCFA048BE0AF}" destId="{340020EA-4F1D-45AC-9AF9-37F890209D1E}" srcOrd="1" destOrd="0" presId="urn:microsoft.com/office/officeart/2005/8/layout/process1"/>
    <dgm:cxn modelId="{F54562D6-F963-4ECC-903B-D33F86B0B71A}" type="presOf" srcId="{09F38CBD-F7F0-4321-AB3A-0D5243B91B0D}" destId="{70EDD524-ADFB-4D90-BB4F-BF62A61CC77D}" srcOrd="0" destOrd="0" presId="urn:microsoft.com/office/officeart/2005/8/layout/process1"/>
    <dgm:cxn modelId="{A028EB0B-6951-47A4-ACB8-45B0A5C1D040}" type="presOf" srcId="{7FA59E5E-B366-4FE9-8D14-5014650C2570}" destId="{FF5463FE-372B-4199-AF45-4184C2E4AF4D}" srcOrd="0" destOrd="0" presId="urn:microsoft.com/office/officeart/2005/8/layout/process1"/>
    <dgm:cxn modelId="{B452316A-B2D5-469E-BBB4-25B00B289685}" type="presOf" srcId="{E6D60DD4-D418-4DA8-AAC7-4378D15E5179}" destId="{F8283D16-1B4B-4C1A-8767-CC36D5A37BE9}" srcOrd="1" destOrd="0" presId="urn:microsoft.com/office/officeart/2005/8/layout/process1"/>
    <dgm:cxn modelId="{AE025C22-8822-4BE0-A7A2-066131A3931A}" srcId="{A80EB487-D26D-4589-99B8-4F966C4B8414}" destId="{AEBCCEF4-0AAE-4DCC-B751-0286C572CF7F}" srcOrd="1" destOrd="0" parTransId="{9D0E7199-15A6-425C-A67F-C98591F840EF}" sibTransId="{E6D60DD4-D418-4DA8-AAC7-4378D15E5179}"/>
    <dgm:cxn modelId="{88DAC08E-A2ED-470E-8CFA-86B6C647CD31}" srcId="{A80EB487-D26D-4589-99B8-4F966C4B8414}" destId="{E109A757-90B0-44AC-94C9-1FC3CE14981B}" srcOrd="2" destOrd="0" parTransId="{64EE0F3D-6612-4C7A-AB01-097DEFDF7F8D}" sibTransId="{09F38CBD-F7F0-4321-AB3A-0D5243B91B0D}"/>
    <dgm:cxn modelId="{3B6B742C-8A0F-4701-B1C3-33D910F74535}" type="presOf" srcId="{E109A757-90B0-44AC-94C9-1FC3CE14981B}" destId="{66C9BD68-0491-4E54-A5E7-937171BC1E19}" srcOrd="0" destOrd="0" presId="urn:microsoft.com/office/officeart/2005/8/layout/process1"/>
    <dgm:cxn modelId="{77B4DF3B-1605-4B25-A028-DDA4A0ADBBEE}" type="presOf" srcId="{E6D60DD4-D418-4DA8-AAC7-4378D15E5179}" destId="{EE07B6E4-93B4-498C-9D49-6C75E2C39B1F}" srcOrd="0" destOrd="0" presId="urn:microsoft.com/office/officeart/2005/8/layout/process1"/>
    <dgm:cxn modelId="{E62A03C8-EE01-4C41-9955-7F5795AA844A}" type="presOf" srcId="{BFCCE123-230A-4293-9306-FCFA048BE0AF}" destId="{771B4CB0-5B0C-49A3-BC0F-AF0F5BF86D32}" srcOrd="0" destOrd="0" presId="urn:microsoft.com/office/officeart/2005/8/layout/process1"/>
    <dgm:cxn modelId="{2BEADD33-5A09-43DC-81A1-B2A19FF555F2}" srcId="{A80EB487-D26D-4589-99B8-4F966C4B8414}" destId="{FA0B7A42-4502-450D-A4ED-EB3EC3BE8CF8}" srcOrd="3" destOrd="0" parTransId="{0E127A71-4BF4-4AF9-AA79-7580BE8691C2}" sibTransId="{B85A1624-C86F-4616-B74B-F3CC43B6CE6E}"/>
    <dgm:cxn modelId="{027B286A-C77C-43D6-AF7F-CF9C38DDAC68}" type="presOf" srcId="{FA0B7A42-4502-450D-A4ED-EB3EC3BE8CF8}" destId="{8841A985-873E-489D-8343-A5FB16167015}" srcOrd="0" destOrd="0" presId="urn:microsoft.com/office/officeart/2005/8/layout/process1"/>
    <dgm:cxn modelId="{9525B3E4-C670-4CAD-91C0-FB0C45146D74}" type="presOf" srcId="{09F38CBD-F7F0-4321-AB3A-0D5243B91B0D}" destId="{E0BB91B2-5909-4502-9FB2-3E80118C81C3}" srcOrd="1" destOrd="0" presId="urn:microsoft.com/office/officeart/2005/8/layout/process1"/>
    <dgm:cxn modelId="{3F734DBA-71D9-45BC-A925-1928E744A567}" type="presOf" srcId="{A80EB487-D26D-4589-99B8-4F966C4B8414}" destId="{A2F3B5FC-EFE3-48C1-9996-B1C1783BE362}" srcOrd="0" destOrd="0" presId="urn:microsoft.com/office/officeart/2005/8/layout/process1"/>
    <dgm:cxn modelId="{9BA513C9-66A9-470B-93B9-FDD05FD1263A}" type="presParOf" srcId="{A2F3B5FC-EFE3-48C1-9996-B1C1783BE362}" destId="{FF5463FE-372B-4199-AF45-4184C2E4AF4D}" srcOrd="0" destOrd="0" presId="urn:microsoft.com/office/officeart/2005/8/layout/process1"/>
    <dgm:cxn modelId="{5AB260F1-CB25-40F3-9ECE-3B5E63C30E57}" type="presParOf" srcId="{A2F3B5FC-EFE3-48C1-9996-B1C1783BE362}" destId="{771B4CB0-5B0C-49A3-BC0F-AF0F5BF86D32}" srcOrd="1" destOrd="0" presId="urn:microsoft.com/office/officeart/2005/8/layout/process1"/>
    <dgm:cxn modelId="{5F928E3C-BC91-4827-A412-4E66A87C53E3}" type="presParOf" srcId="{771B4CB0-5B0C-49A3-BC0F-AF0F5BF86D32}" destId="{340020EA-4F1D-45AC-9AF9-37F890209D1E}" srcOrd="0" destOrd="0" presId="urn:microsoft.com/office/officeart/2005/8/layout/process1"/>
    <dgm:cxn modelId="{643C5459-44D6-461D-B57F-4D93D81A4FDD}" type="presParOf" srcId="{A2F3B5FC-EFE3-48C1-9996-B1C1783BE362}" destId="{BB0048E6-A93A-4126-B1F2-7AE1BFA38B87}" srcOrd="2" destOrd="0" presId="urn:microsoft.com/office/officeart/2005/8/layout/process1"/>
    <dgm:cxn modelId="{B76EAA59-A202-4F8C-9515-B7E1CEE903C2}" type="presParOf" srcId="{A2F3B5FC-EFE3-48C1-9996-B1C1783BE362}" destId="{EE07B6E4-93B4-498C-9D49-6C75E2C39B1F}" srcOrd="3" destOrd="0" presId="urn:microsoft.com/office/officeart/2005/8/layout/process1"/>
    <dgm:cxn modelId="{E5A2E9F6-F7E5-451A-A4CB-4F0875848731}" type="presParOf" srcId="{EE07B6E4-93B4-498C-9D49-6C75E2C39B1F}" destId="{F8283D16-1B4B-4C1A-8767-CC36D5A37BE9}" srcOrd="0" destOrd="0" presId="urn:microsoft.com/office/officeart/2005/8/layout/process1"/>
    <dgm:cxn modelId="{EA2252D5-7508-4A10-8DB5-6117EAC1F5AF}" type="presParOf" srcId="{A2F3B5FC-EFE3-48C1-9996-B1C1783BE362}" destId="{66C9BD68-0491-4E54-A5E7-937171BC1E19}" srcOrd="4" destOrd="0" presId="urn:microsoft.com/office/officeart/2005/8/layout/process1"/>
    <dgm:cxn modelId="{525392BC-2763-496C-98D2-4D63A8D0CC6A}" type="presParOf" srcId="{A2F3B5FC-EFE3-48C1-9996-B1C1783BE362}" destId="{70EDD524-ADFB-4D90-BB4F-BF62A61CC77D}" srcOrd="5" destOrd="0" presId="urn:microsoft.com/office/officeart/2005/8/layout/process1"/>
    <dgm:cxn modelId="{1ED75C32-4567-4ED0-9C99-0052EF87F86A}" type="presParOf" srcId="{70EDD524-ADFB-4D90-BB4F-BF62A61CC77D}" destId="{E0BB91B2-5909-4502-9FB2-3E80118C81C3}" srcOrd="0" destOrd="0" presId="urn:microsoft.com/office/officeart/2005/8/layout/process1"/>
    <dgm:cxn modelId="{1F076A06-BD70-4343-8956-92F6435A53CA}" type="presParOf" srcId="{A2F3B5FC-EFE3-48C1-9996-B1C1783BE362}" destId="{8841A985-873E-489D-8343-A5FB16167015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49989-C789-40F4-A523-F3549FA0AB0F}">
      <dsp:nvSpPr>
        <dsp:cNvPr id="0" name=""/>
        <dsp:cNvSpPr/>
      </dsp:nvSpPr>
      <dsp:spPr>
        <a:xfrm>
          <a:off x="0" y="0"/>
          <a:ext cx="6509523" cy="7831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noProof="0" dirty="0" smtClean="0">
              <a:solidFill>
                <a:schemeClr val="tx1"/>
              </a:solidFill>
            </a:rPr>
            <a:t>Towards an Integrated Roadmap (2013)</a:t>
          </a:r>
          <a:endParaRPr lang="en-GB" sz="1500" b="1" kern="1200" noProof="0" dirty="0">
            <a:solidFill>
              <a:schemeClr val="tx1"/>
            </a:solidFill>
          </a:endParaRPr>
        </a:p>
      </dsp:txBody>
      <dsp:txXfrm>
        <a:off x="22939" y="22939"/>
        <a:ext cx="5598222" cy="737309"/>
      </dsp:txXfrm>
    </dsp:sp>
    <dsp:sp modelId="{0DEFCDB3-8F82-4A53-8363-4517CF64926F}">
      <dsp:nvSpPr>
        <dsp:cNvPr id="0" name=""/>
        <dsp:cNvSpPr/>
      </dsp:nvSpPr>
      <dsp:spPr>
        <a:xfrm>
          <a:off x="545172" y="925585"/>
          <a:ext cx="6509523" cy="783187"/>
        </a:xfrm>
        <a:prstGeom prst="roundRect">
          <a:avLst>
            <a:gd name="adj" fmla="val 10000"/>
          </a:avLst>
        </a:prstGeom>
        <a:solidFill>
          <a:schemeClr val="accent5">
            <a:hueOff val="-527198"/>
            <a:satOff val="-6847"/>
            <a:lumOff val="-7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noProof="0" dirty="0" smtClean="0">
              <a:solidFill>
                <a:schemeClr val="tx1"/>
              </a:solidFill>
            </a:rPr>
            <a:t>10 Key Actions (2015)</a:t>
          </a:r>
          <a:endParaRPr lang="en-GB" sz="1500" b="1" kern="1200" noProof="0" dirty="0">
            <a:solidFill>
              <a:schemeClr val="tx1"/>
            </a:solidFill>
          </a:endParaRPr>
        </a:p>
      </dsp:txBody>
      <dsp:txXfrm>
        <a:off x="568111" y="948524"/>
        <a:ext cx="5409400" cy="737309"/>
      </dsp:txXfrm>
    </dsp:sp>
    <dsp:sp modelId="{175073EC-E400-4834-8A59-B36658202706}">
      <dsp:nvSpPr>
        <dsp:cNvPr id="0" name=""/>
        <dsp:cNvSpPr/>
      </dsp:nvSpPr>
      <dsp:spPr>
        <a:xfrm>
          <a:off x="1082208" y="1851170"/>
          <a:ext cx="6509523" cy="783187"/>
        </a:xfrm>
        <a:prstGeom prst="roundRect">
          <a:avLst>
            <a:gd name="adj" fmla="val 10000"/>
          </a:avLst>
        </a:prstGeom>
        <a:solidFill>
          <a:schemeClr val="accent5">
            <a:hueOff val="-1054396"/>
            <a:satOff val="-13694"/>
            <a:lumOff val="-14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noProof="0" dirty="0" smtClean="0">
              <a:solidFill>
                <a:schemeClr val="tx1"/>
              </a:solidFill>
            </a:rPr>
            <a:t>Target setting – Declarations of Intent (2016)</a:t>
          </a:r>
          <a:endParaRPr lang="en-GB" sz="1500" b="1" kern="1200" noProof="0" dirty="0">
            <a:solidFill>
              <a:schemeClr val="tx1"/>
            </a:solidFill>
          </a:endParaRPr>
        </a:p>
      </dsp:txBody>
      <dsp:txXfrm>
        <a:off x="1105147" y="1874109"/>
        <a:ext cx="5417537" cy="737309"/>
      </dsp:txXfrm>
    </dsp:sp>
    <dsp:sp modelId="{D454A1A7-4D26-41A8-B167-776EF10F9D3E}">
      <dsp:nvSpPr>
        <dsp:cNvPr id="0" name=""/>
        <dsp:cNvSpPr/>
      </dsp:nvSpPr>
      <dsp:spPr>
        <a:xfrm>
          <a:off x="1627380" y="2776756"/>
          <a:ext cx="6509523" cy="783187"/>
        </a:xfrm>
        <a:prstGeom prst="roundRect">
          <a:avLst>
            <a:gd name="adj" fmla="val 10000"/>
          </a:avLst>
        </a:prstGeom>
        <a:solidFill>
          <a:schemeClr val="accent5">
            <a:hueOff val="-1581594"/>
            <a:satOff val="-20541"/>
            <a:lumOff val="-2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noProof="0" dirty="0" smtClean="0">
              <a:solidFill>
                <a:schemeClr val="tx1"/>
              </a:solidFill>
            </a:rPr>
            <a:t>Implementation Plans (2017 – mid 2018)</a:t>
          </a:r>
          <a:endParaRPr lang="en-GB" sz="1500" b="1" kern="1200" noProof="0" dirty="0">
            <a:solidFill>
              <a:schemeClr val="tx1"/>
            </a:solidFill>
          </a:endParaRPr>
        </a:p>
      </dsp:txBody>
      <dsp:txXfrm>
        <a:off x="1650319" y="2799695"/>
        <a:ext cx="5409400" cy="737309"/>
      </dsp:txXfrm>
    </dsp:sp>
    <dsp:sp modelId="{62AC1406-91C2-44C3-AC34-D7B310AA771E}">
      <dsp:nvSpPr>
        <dsp:cNvPr id="0" name=""/>
        <dsp:cNvSpPr/>
      </dsp:nvSpPr>
      <dsp:spPr>
        <a:xfrm>
          <a:off x="6000451" y="599850"/>
          <a:ext cx="509071" cy="509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 noProof="0" dirty="0">
            <a:solidFill>
              <a:schemeClr val="tx1"/>
            </a:solidFill>
          </a:endParaRPr>
        </a:p>
      </dsp:txBody>
      <dsp:txXfrm>
        <a:off x="6114992" y="599850"/>
        <a:ext cx="279989" cy="383076"/>
      </dsp:txXfrm>
    </dsp:sp>
    <dsp:sp modelId="{BF7A4C61-C0C8-4F38-9523-47A9C376CF09}">
      <dsp:nvSpPr>
        <dsp:cNvPr id="0" name=""/>
        <dsp:cNvSpPr/>
      </dsp:nvSpPr>
      <dsp:spPr>
        <a:xfrm>
          <a:off x="6545623" y="1525436"/>
          <a:ext cx="509071" cy="509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922522"/>
            <a:satOff val="-14011"/>
            <a:lumOff val="-267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 noProof="0" dirty="0">
            <a:solidFill>
              <a:schemeClr val="tx1"/>
            </a:solidFill>
          </a:endParaRPr>
        </a:p>
      </dsp:txBody>
      <dsp:txXfrm>
        <a:off x="6660164" y="1525436"/>
        <a:ext cx="279989" cy="383076"/>
      </dsp:txXfrm>
    </dsp:sp>
    <dsp:sp modelId="{21E289BF-862B-46E8-AE81-262D8C9BB13F}">
      <dsp:nvSpPr>
        <dsp:cNvPr id="0" name=""/>
        <dsp:cNvSpPr/>
      </dsp:nvSpPr>
      <dsp:spPr>
        <a:xfrm>
          <a:off x="7082659" y="2451021"/>
          <a:ext cx="509071" cy="509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845045"/>
            <a:satOff val="-28023"/>
            <a:lumOff val="-534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 noProof="0" dirty="0">
            <a:solidFill>
              <a:schemeClr val="tx1"/>
            </a:solidFill>
          </a:endParaRPr>
        </a:p>
      </dsp:txBody>
      <dsp:txXfrm>
        <a:off x="7197200" y="2451021"/>
        <a:ext cx="279989" cy="383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463FE-372B-4199-AF45-4184C2E4AF4D}">
      <dsp:nvSpPr>
        <dsp:cNvPr id="0" name=""/>
        <dsp:cNvSpPr/>
      </dsp:nvSpPr>
      <dsp:spPr>
        <a:xfrm>
          <a:off x="207828" y="1132805"/>
          <a:ext cx="1466565" cy="879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>
              <a:solidFill>
                <a:schemeClr val="accent6">
                  <a:lumMod val="50000"/>
                </a:schemeClr>
              </a:solidFill>
            </a:rPr>
            <a:t>Temporary Working Groups</a:t>
          </a:r>
          <a:endParaRPr lang="en-GB" sz="1300" b="1" kern="1200" noProof="0" dirty="0"/>
        </a:p>
      </dsp:txBody>
      <dsp:txXfrm>
        <a:off x="233601" y="1158578"/>
        <a:ext cx="1415019" cy="828393"/>
      </dsp:txXfrm>
    </dsp:sp>
    <dsp:sp modelId="{771B4CB0-5B0C-49A3-BC0F-AF0F5BF86D32}">
      <dsp:nvSpPr>
        <dsp:cNvPr id="0" name=""/>
        <dsp:cNvSpPr/>
      </dsp:nvSpPr>
      <dsp:spPr>
        <a:xfrm>
          <a:off x="1792555" y="1390920"/>
          <a:ext cx="250501" cy="363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792555" y="1463662"/>
        <a:ext cx="175351" cy="218224"/>
      </dsp:txXfrm>
    </dsp:sp>
    <dsp:sp modelId="{BB0048E6-A93A-4126-B1F2-7AE1BFA38B87}">
      <dsp:nvSpPr>
        <dsp:cNvPr id="0" name=""/>
        <dsp:cNvSpPr/>
      </dsp:nvSpPr>
      <dsp:spPr>
        <a:xfrm>
          <a:off x="2147038" y="1132805"/>
          <a:ext cx="1466565" cy="879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>
              <a:solidFill>
                <a:schemeClr val="accent6">
                  <a:lumMod val="50000"/>
                </a:schemeClr>
              </a:solidFill>
            </a:rPr>
            <a:t>Selection of R&amp;I Activities to reach the targets</a:t>
          </a:r>
          <a:endParaRPr lang="en-GB" sz="1300" b="1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172811" y="1158578"/>
        <a:ext cx="1415019" cy="828393"/>
      </dsp:txXfrm>
    </dsp:sp>
    <dsp:sp modelId="{EE07B6E4-93B4-498C-9D49-6C75E2C39B1F}">
      <dsp:nvSpPr>
        <dsp:cNvPr id="0" name=""/>
        <dsp:cNvSpPr/>
      </dsp:nvSpPr>
      <dsp:spPr>
        <a:xfrm>
          <a:off x="3754319" y="1390920"/>
          <a:ext cx="298316" cy="363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754319" y="1463662"/>
        <a:ext cx="208821" cy="218224"/>
      </dsp:txXfrm>
    </dsp:sp>
    <dsp:sp modelId="{66C9BD68-0491-4E54-A5E7-937171BC1E19}">
      <dsp:nvSpPr>
        <dsp:cNvPr id="0" name=""/>
        <dsp:cNvSpPr/>
      </dsp:nvSpPr>
      <dsp:spPr>
        <a:xfrm>
          <a:off x="4176465" y="1132805"/>
          <a:ext cx="1466565" cy="879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>
              <a:solidFill>
                <a:schemeClr val="accent6">
                  <a:lumMod val="50000"/>
                </a:schemeClr>
              </a:solidFill>
            </a:rPr>
            <a:t>Focus on Joint Actions between countries</a:t>
          </a:r>
          <a:endParaRPr lang="en-GB" sz="1300" b="1" kern="1200" noProof="0" dirty="0"/>
        </a:p>
      </dsp:txBody>
      <dsp:txXfrm>
        <a:off x="4202238" y="1158578"/>
        <a:ext cx="1415019" cy="828393"/>
      </dsp:txXfrm>
    </dsp:sp>
    <dsp:sp modelId="{70EDD524-ADFB-4D90-BB4F-BF62A61CC77D}">
      <dsp:nvSpPr>
        <dsp:cNvPr id="0" name=""/>
        <dsp:cNvSpPr/>
      </dsp:nvSpPr>
      <dsp:spPr>
        <a:xfrm>
          <a:off x="5767483" y="1390920"/>
          <a:ext cx="263839" cy="363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767483" y="1463662"/>
        <a:ext cx="184687" cy="218224"/>
      </dsp:txXfrm>
    </dsp:sp>
    <dsp:sp modelId="{8841A985-873E-489D-8343-A5FB16167015}">
      <dsp:nvSpPr>
        <dsp:cNvPr id="0" name=""/>
        <dsp:cNvSpPr/>
      </dsp:nvSpPr>
      <dsp:spPr>
        <a:xfrm>
          <a:off x="6140841" y="1132805"/>
          <a:ext cx="1466565" cy="879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>
              <a:solidFill>
                <a:schemeClr val="accent6">
                  <a:lumMod val="50000"/>
                </a:schemeClr>
              </a:solidFill>
            </a:rPr>
            <a:t>Identify Flagship &amp; International Activities</a:t>
          </a:r>
          <a:endParaRPr lang="en-GB" sz="1300" b="1" kern="1200" noProof="0" dirty="0"/>
        </a:p>
      </dsp:txBody>
      <dsp:txXfrm>
        <a:off x="6166614" y="1158578"/>
        <a:ext cx="1415019" cy="828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7"/>
            <a:ext cx="2949733" cy="4975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43" tIns="46122" rIns="92243" bIns="4612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Delegazione italiana nei WG</a:t>
            </a: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301" y="7"/>
            <a:ext cx="2949733" cy="4975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43" tIns="46122" rIns="92243" bIns="4612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44993"/>
            <a:ext cx="2949733" cy="4975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43" tIns="46122" rIns="92243" bIns="4612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301" y="9444993"/>
            <a:ext cx="2949733" cy="4975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43" tIns="46122" rIns="92243" bIns="4612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233B3B9-183A-4C22-B27B-A8ACB706631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74424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7"/>
            <a:ext cx="2949733" cy="4975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43" tIns="46122" rIns="92243" bIns="4612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Delegazione italiana nei WG</a:t>
            </a: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301" y="7"/>
            <a:ext cx="2949733" cy="4975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43" tIns="46122" rIns="92243" bIns="4612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7713"/>
            <a:ext cx="4973637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4" y="4722496"/>
            <a:ext cx="5446391" cy="44761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43" tIns="46122" rIns="92243" bIns="461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44993"/>
            <a:ext cx="2949733" cy="4975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43" tIns="46122" rIns="92243" bIns="4612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301" y="9444993"/>
            <a:ext cx="2949733" cy="4975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43" tIns="46122" rIns="92243" bIns="4612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CB79471-6555-4D8C-9C15-88342EDD6F0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9890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757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7385" indent="-275425" defTabSz="9559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3299" indent="-219380" defTabSz="9559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5261" indent="-219380" defTabSz="9559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7220" indent="-219380" defTabSz="9559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8396" indent="-219380" defTabSz="9559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09572" indent="-219380" defTabSz="9559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70748" indent="-219380" defTabSz="9559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1923" indent="-219380" defTabSz="9559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C6752F-7CD3-4652-A3D5-724CF1CD02F5}" type="slidenum">
              <a:rPr lang="en-US" altLang="it-IT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it-IT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egnaposto intestazion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Delegazione italiana nei WG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7255F-083A-4320-90C3-908906888A9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79471-6555-4D8C-9C15-88342EDD6F0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99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6F28-4521-4A14-A917-890F29BF8996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Delegazione italiana nei WG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4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Delegazione italiana nei WG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836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xfrm>
            <a:off x="549707" y="5343521"/>
            <a:ext cx="5800376" cy="3609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7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8678" indent="-275921" defTabSz="9577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5289" indent="-219775" defTabSz="9577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8046" indent="-219775" defTabSz="9577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90803" indent="-219775" defTabSz="9577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52810" indent="-219775" defTabSz="9577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4819" indent="-219775" defTabSz="9577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76826" indent="-219775" defTabSz="9577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8833" indent="-219775" defTabSz="9577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A0DB17-A842-42E4-8459-2A66393E2E2E}" type="slidenum">
              <a:rPr lang="en-GB" altLang="it-IT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egnaposto intestazion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Delegazione italiana nei WG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3475" y="820738"/>
            <a:ext cx="5389563" cy="4041775"/>
          </a:xfrm>
          <a:solidFill>
            <a:schemeClr val="accent1"/>
          </a:solidFill>
          <a:ln w="25400">
            <a:solidFill>
              <a:srgbClr val="89A4A7"/>
            </a:solidFill>
          </a:ln>
        </p:spPr>
      </p:sp>
      <p:sp>
        <p:nvSpPr>
          <p:cNvPr id="80899" name="Notes Placeholder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13" descr="picture-cover"/>
          <p:cNvPicPr>
            <a:picLocks noChangeAspect="1" noChangeArrowheads="1"/>
          </p:cNvPicPr>
          <p:nvPr userDrawn="1"/>
        </p:nvPicPr>
        <p:blipFill>
          <a:blip r:embed="rId2" cstate="print"/>
          <a:srcRect l="667" r="-185" b="2750"/>
          <a:stretch>
            <a:fillRect/>
          </a:stretch>
        </p:blipFill>
        <p:spPr bwMode="auto">
          <a:xfrm>
            <a:off x="3175" y="968375"/>
            <a:ext cx="4265613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 b="3497"/>
          <a:stretch>
            <a:fillRect/>
          </a:stretch>
        </p:blipFill>
        <p:spPr bwMode="auto">
          <a:xfrm>
            <a:off x="3968750" y="258763"/>
            <a:ext cx="143668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4264025" y="1239838"/>
            <a:ext cx="620713" cy="0"/>
          </a:xfrm>
          <a:prstGeom prst="line">
            <a:avLst/>
          </a:prstGeom>
          <a:noFill/>
          <a:ln w="38735">
            <a:solidFill>
              <a:srgbClr val="EE8032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4268788" y="6659563"/>
            <a:ext cx="601662" cy="198437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8000" tIns="118800" anchor="ctr"/>
          <a:lstStyle/>
          <a:p>
            <a:pPr defTabSz="457200">
              <a:lnSpc>
                <a:spcPct val="7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fr-BE" sz="800" b="0">
                <a:solidFill>
                  <a:schemeClr val="bg1"/>
                </a:solidFill>
              </a:rPr>
              <a:t>Energy</a:t>
            </a:r>
            <a:endParaRPr lang="en-GB" sz="800" b="0">
              <a:solidFill>
                <a:schemeClr val="bg1"/>
              </a:solidFill>
            </a:endParaRPr>
          </a:p>
          <a:p>
            <a:pPr algn="ctr" defTabSz="457200"/>
            <a:endParaRPr lang="en-GB" sz="900" b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3995738" y="2565400"/>
            <a:ext cx="5040312" cy="790575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11188" y="3716338"/>
            <a:ext cx="8532812" cy="1728787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333F431-9106-4454-9E0E-52065AE9D84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FE78D-B2BA-4F33-A4BF-CCB15DA9A6A3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82177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5480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02FC-AB64-4D49-91AA-43E39906FE71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7822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95" y="275377"/>
            <a:ext cx="8230410" cy="29832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6816" y="1535541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431" indent="0">
              <a:buNone/>
              <a:defRPr sz="2000" b="1"/>
            </a:lvl2pPr>
            <a:lvl3pPr marL="928914" indent="0">
              <a:buNone/>
              <a:defRPr sz="1800" b="1"/>
            </a:lvl3pPr>
            <a:lvl4pPr marL="1393377" indent="0">
              <a:buNone/>
              <a:defRPr sz="1600" b="1"/>
            </a:lvl4pPr>
            <a:lvl5pPr marL="1857831" indent="0">
              <a:buNone/>
              <a:defRPr sz="1600" b="1"/>
            </a:lvl5pPr>
            <a:lvl6pPr marL="2322290" indent="0">
              <a:buNone/>
              <a:defRPr sz="1600" b="1"/>
            </a:lvl6pPr>
            <a:lvl7pPr marL="2786746" indent="0">
              <a:buNone/>
              <a:defRPr sz="1600" b="1"/>
            </a:lvl7pPr>
            <a:lvl8pPr marL="3251206" indent="0">
              <a:buNone/>
              <a:defRPr sz="1600" b="1"/>
            </a:lvl8pPr>
            <a:lvl9pPr marL="3715665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6816" y="2175318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703" y="1535541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431" indent="0">
              <a:buNone/>
              <a:defRPr sz="2000" b="1"/>
            </a:lvl2pPr>
            <a:lvl3pPr marL="928914" indent="0">
              <a:buNone/>
              <a:defRPr sz="1800" b="1"/>
            </a:lvl3pPr>
            <a:lvl4pPr marL="1393377" indent="0">
              <a:buNone/>
              <a:defRPr sz="1600" b="1"/>
            </a:lvl4pPr>
            <a:lvl5pPr marL="1857831" indent="0">
              <a:buNone/>
              <a:defRPr sz="1600" b="1"/>
            </a:lvl5pPr>
            <a:lvl6pPr marL="2322290" indent="0">
              <a:buNone/>
              <a:defRPr sz="1600" b="1"/>
            </a:lvl6pPr>
            <a:lvl7pPr marL="2786746" indent="0">
              <a:buNone/>
              <a:defRPr sz="1600" b="1"/>
            </a:lvl7pPr>
            <a:lvl8pPr marL="3251206" indent="0">
              <a:buNone/>
              <a:defRPr sz="1600" b="1"/>
            </a:lvl8pPr>
            <a:lvl9pPr marL="3715665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703" y="2175318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1DD79-4BF9-4698-A32D-A644B29ACED0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29917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CD299-0F56-4813-BCD0-4F62F003950B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3055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BCA22-5773-433C-BE21-BE8C98240031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20437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95" y="807063"/>
            <a:ext cx="3008044" cy="628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4988" y="273745"/>
            <a:ext cx="5112217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4431" indent="0">
              <a:buNone/>
              <a:defRPr sz="1200"/>
            </a:lvl2pPr>
            <a:lvl3pPr marL="928914" indent="0">
              <a:buNone/>
              <a:defRPr sz="1000"/>
            </a:lvl3pPr>
            <a:lvl4pPr marL="1393377" indent="0">
              <a:buNone/>
              <a:defRPr sz="900"/>
            </a:lvl4pPr>
            <a:lvl5pPr marL="1857831" indent="0">
              <a:buNone/>
              <a:defRPr sz="900"/>
            </a:lvl5pPr>
            <a:lvl6pPr marL="2322290" indent="0">
              <a:buNone/>
              <a:defRPr sz="900"/>
            </a:lvl6pPr>
            <a:lvl7pPr marL="2786746" indent="0">
              <a:buNone/>
              <a:defRPr sz="900"/>
            </a:lvl7pPr>
            <a:lvl8pPr marL="3251206" indent="0">
              <a:buNone/>
              <a:defRPr sz="900"/>
            </a:lvl8pPr>
            <a:lvl9pPr marL="3715665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4B3A7-115C-4D18-A213-E2C3F231AFB1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24989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544" y="5053811"/>
            <a:ext cx="5486400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4431" indent="0">
              <a:buNone/>
              <a:defRPr sz="2900"/>
            </a:lvl2pPr>
            <a:lvl3pPr marL="928914" indent="0">
              <a:buNone/>
              <a:defRPr sz="2400"/>
            </a:lvl3pPr>
            <a:lvl4pPr marL="1393377" indent="0">
              <a:buNone/>
              <a:defRPr sz="2000"/>
            </a:lvl4pPr>
            <a:lvl5pPr marL="1857831" indent="0">
              <a:buNone/>
              <a:defRPr sz="2000"/>
            </a:lvl5pPr>
            <a:lvl6pPr marL="2322290" indent="0">
              <a:buNone/>
              <a:defRPr sz="2000"/>
            </a:lvl6pPr>
            <a:lvl7pPr marL="2786746" indent="0">
              <a:buNone/>
              <a:defRPr sz="2000"/>
            </a:lvl7pPr>
            <a:lvl8pPr marL="3251206" indent="0">
              <a:buNone/>
              <a:defRPr sz="2000"/>
            </a:lvl8pPr>
            <a:lvl9pPr marL="3715665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4431" indent="0">
              <a:buNone/>
              <a:defRPr sz="1200"/>
            </a:lvl2pPr>
            <a:lvl3pPr marL="928914" indent="0">
              <a:buNone/>
              <a:defRPr sz="1000"/>
            </a:lvl3pPr>
            <a:lvl4pPr marL="1393377" indent="0">
              <a:buNone/>
              <a:defRPr sz="900"/>
            </a:lvl4pPr>
            <a:lvl5pPr marL="1857831" indent="0">
              <a:buNone/>
              <a:defRPr sz="900"/>
            </a:lvl5pPr>
            <a:lvl6pPr marL="2322290" indent="0">
              <a:buNone/>
              <a:defRPr sz="900"/>
            </a:lvl6pPr>
            <a:lvl7pPr marL="2786746" indent="0">
              <a:buNone/>
              <a:defRPr sz="900"/>
            </a:lvl7pPr>
            <a:lvl8pPr marL="3251206" indent="0">
              <a:buNone/>
              <a:defRPr sz="900"/>
            </a:lvl8pPr>
            <a:lvl9pPr marL="3715665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7758-4FC1-46DF-8B8D-323764F4DDEB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6475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D2C85-68FC-49B0-9E46-3645777D3FD5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93136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330871" y="234906"/>
            <a:ext cx="584775" cy="300300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1488" y="234906"/>
            <a:ext cx="6440486" cy="30030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36C44-2566-4A52-9CA4-00B57A0470EC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72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28A2F-806A-44E7-B03F-D89318469521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C286-BA0D-405A-9ACB-6D94306EBD6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7020-625D-4608-A562-7D2050DB9E7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8114A-D354-47D9-AB7F-D0FF74316A9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FB9FB-0A4A-4346-9941-FF6CBC43726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CC835-7D6A-440E-8C0A-FC881C2CD7E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A05B8-3D69-4CC1-9C19-69DA3C23CCB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5781A-6BD3-4176-AB43-7C9B5A8B07C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87CFC-BDF9-4793-8603-8F2B7313218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534DC-A16A-42AD-B9F0-0C89131D2963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2BE21-AB63-4AFD-BFB0-B067267CCE0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3C28-D304-4301-894B-CF826D15E36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FF855-5E43-4216-A8A1-2F81194B273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3DAB5-EE15-4048-84D0-BF1E0E79140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517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854D4-1F0F-4F21-9ADF-77E2C470ED5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616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EF20A-F928-4889-AC52-4BD8D6A1BDC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513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35C68-4892-440D-954C-9A8E1EB69E8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13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B025-EDA2-4928-BC0C-45F7B39A37C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0CB3A-326D-4981-BDD5-0312AF6E50F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21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D8827-A65E-482C-A119-E3500D45844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30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9113" y="72453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A638-21F5-4162-9483-E39EBB2A4AD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48DF8-81D5-42E3-8FD3-0A0D4A94B69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1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079E4-04D0-4C28-8ED4-5636D7E9325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263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E8F3D-E7E0-4F4D-AE2F-70F55420D44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41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48466-2863-488E-B165-6F03C2F56E0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33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664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733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020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846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327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06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32CE3-D9BC-402E-80BB-F2A32684456C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988" y="349250"/>
            <a:ext cx="1014412" cy="1412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WORKING DRAFT</a:t>
            </a: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>
            <a:off x="2693988" y="508000"/>
            <a:ext cx="3205162" cy="1412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0" dirty="0" smtClean="0">
                <a:solidFill>
                  <a:srgbClr val="000000"/>
                </a:solidFill>
                <a:cs typeface="Arial" pitchFamily="34" charset="0"/>
              </a:rPr>
              <a:t>Last Modified 27/03/2012 12:41:06 W. Europe Standard Time</a:t>
            </a: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>
            <a:off x="2693988" y="668338"/>
            <a:ext cx="373062" cy="1412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0" dirty="0" smtClean="0">
                <a:solidFill>
                  <a:srgbClr val="000000"/>
                </a:solidFill>
                <a:cs typeface="Arial" pitchFamily="34" charset="0"/>
              </a:rPr>
              <a:t>Printed</a:t>
            </a:r>
          </a:p>
        </p:txBody>
      </p:sp>
      <p:grpSp>
        <p:nvGrpSpPr>
          <p:cNvPr id="7" name="McK Title Elements"/>
          <p:cNvGrpSpPr>
            <a:grpSpLocks/>
          </p:cNvGrpSpPr>
          <p:nvPr userDrawn="1"/>
        </p:nvGrpSpPr>
        <p:grpSpPr bwMode="auto">
          <a:xfrm>
            <a:off x="0" y="0"/>
            <a:ext cx="9140825" cy="6859588"/>
            <a:chOff x="0" y="0"/>
            <a:chExt cx="5643" cy="4235"/>
          </a:xfrm>
        </p:grpSpPr>
        <p:sp>
          <p:nvSpPr>
            <p:cNvPr id="8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b="0" smtClean="0">
                  <a:solidFill>
                    <a:srgbClr val="000000"/>
                  </a:solidFill>
                  <a:cs typeface="Arial" pitchFamily="34" charset="0"/>
                </a:rPr>
                <a:t>Document type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b="0" smtClean="0">
                  <a:solidFill>
                    <a:srgbClr val="000000"/>
                  </a:solidFill>
                  <a:cs typeface="Arial" pitchFamily="34" charset="0"/>
                </a:rPr>
                <a:t>Date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/>
          </p:nvSpPr>
          <p:spPr bwMode="auto">
            <a:xfrm>
              <a:off x="1663" y="3726"/>
              <a:ext cx="27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2844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7416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1988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6560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altLang="it-IT" sz="800" b="0" smtClean="0">
                  <a:solidFill>
                    <a:srgbClr val="000000"/>
                  </a:solidFill>
                </a:rPr>
                <a:t>CONFIDENTIAL AND PROPRIETARY</a:t>
              </a:r>
            </a:p>
            <a:p>
              <a:pPr>
                <a:defRPr/>
              </a:pPr>
              <a:r>
                <a:rPr lang="en-US" altLang="it-IT" sz="800" b="0" smtClean="0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1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 sz="1500" b="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 sz="1500" b="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 sz="1500" b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4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6573838"/>
            <a:ext cx="16700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c id"/>
          <p:cNvSpPr txBox="1">
            <a:spLocks noChangeArrowheads="1"/>
          </p:cNvSpPr>
          <p:nvPr/>
        </p:nvSpPr>
        <p:spPr bwMode="auto">
          <a:xfrm>
            <a:off x="8613775" y="36513"/>
            <a:ext cx="301625" cy="1254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sz="800" b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79"/>
            <a:ext cx="5036084" cy="507831"/>
          </a:xfrm>
        </p:spPr>
        <p:txBody>
          <a:bodyPr/>
          <a:lstStyle>
            <a:lvl1pPr>
              <a:defRPr sz="3300" b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2982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4141D-5241-4254-B8BB-9BD0E4C451B1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6756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91" y="4407334"/>
            <a:ext cx="7771995" cy="1261884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91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4431" indent="0">
              <a:buNone/>
              <a:defRPr sz="1800"/>
            </a:lvl2pPr>
            <a:lvl3pPr marL="928914" indent="0">
              <a:buNone/>
              <a:defRPr sz="1600"/>
            </a:lvl3pPr>
            <a:lvl4pPr marL="1393377" indent="0">
              <a:buNone/>
              <a:defRPr sz="1400"/>
            </a:lvl4pPr>
            <a:lvl5pPr marL="1857831" indent="0">
              <a:buNone/>
              <a:defRPr sz="1400"/>
            </a:lvl5pPr>
            <a:lvl6pPr marL="2322290" indent="0">
              <a:buNone/>
              <a:defRPr sz="1400"/>
            </a:lvl6pPr>
            <a:lvl7pPr marL="2786746" indent="0">
              <a:buNone/>
              <a:defRPr sz="1400"/>
            </a:lvl7pPr>
            <a:lvl8pPr marL="3251206" indent="0">
              <a:buNone/>
              <a:defRPr sz="1400"/>
            </a:lvl8pPr>
            <a:lvl9pPr marL="3715665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4B6F6-8027-463F-88AA-EAB99937D913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40587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82177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5480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7B384-DC5F-4E44-8BA5-AB33EC4540C1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2763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95" y="275377"/>
            <a:ext cx="8230410" cy="29832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6816" y="1535541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431" indent="0">
              <a:buNone/>
              <a:defRPr sz="2000" b="1"/>
            </a:lvl2pPr>
            <a:lvl3pPr marL="928914" indent="0">
              <a:buNone/>
              <a:defRPr sz="1800" b="1"/>
            </a:lvl3pPr>
            <a:lvl4pPr marL="1393377" indent="0">
              <a:buNone/>
              <a:defRPr sz="1600" b="1"/>
            </a:lvl4pPr>
            <a:lvl5pPr marL="1857831" indent="0">
              <a:buNone/>
              <a:defRPr sz="1600" b="1"/>
            </a:lvl5pPr>
            <a:lvl6pPr marL="2322290" indent="0">
              <a:buNone/>
              <a:defRPr sz="1600" b="1"/>
            </a:lvl6pPr>
            <a:lvl7pPr marL="2786746" indent="0">
              <a:buNone/>
              <a:defRPr sz="1600" b="1"/>
            </a:lvl7pPr>
            <a:lvl8pPr marL="3251206" indent="0">
              <a:buNone/>
              <a:defRPr sz="1600" b="1"/>
            </a:lvl8pPr>
            <a:lvl9pPr marL="3715665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6816" y="2175318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703" y="1535541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431" indent="0">
              <a:buNone/>
              <a:defRPr sz="2000" b="1"/>
            </a:lvl2pPr>
            <a:lvl3pPr marL="928914" indent="0">
              <a:buNone/>
              <a:defRPr sz="1800" b="1"/>
            </a:lvl3pPr>
            <a:lvl4pPr marL="1393377" indent="0">
              <a:buNone/>
              <a:defRPr sz="1600" b="1"/>
            </a:lvl4pPr>
            <a:lvl5pPr marL="1857831" indent="0">
              <a:buNone/>
              <a:defRPr sz="1600" b="1"/>
            </a:lvl5pPr>
            <a:lvl6pPr marL="2322290" indent="0">
              <a:buNone/>
              <a:defRPr sz="1600" b="1"/>
            </a:lvl6pPr>
            <a:lvl7pPr marL="2786746" indent="0">
              <a:buNone/>
              <a:defRPr sz="1600" b="1"/>
            </a:lvl7pPr>
            <a:lvl8pPr marL="3251206" indent="0">
              <a:buNone/>
              <a:defRPr sz="1600" b="1"/>
            </a:lvl8pPr>
            <a:lvl9pPr marL="3715665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703" y="2175318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1867-E77E-47BD-A6D5-9C5ED30CD09F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736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F0866-7FF2-4710-9E77-3FAB47907940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114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FA01B-3A13-4179-B597-0B9D604E08B9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655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95" y="807063"/>
            <a:ext cx="3008044" cy="628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4988" y="273745"/>
            <a:ext cx="5112217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4431" indent="0">
              <a:buNone/>
              <a:defRPr sz="1200"/>
            </a:lvl2pPr>
            <a:lvl3pPr marL="928914" indent="0">
              <a:buNone/>
              <a:defRPr sz="1000"/>
            </a:lvl3pPr>
            <a:lvl4pPr marL="1393377" indent="0">
              <a:buNone/>
              <a:defRPr sz="900"/>
            </a:lvl4pPr>
            <a:lvl5pPr marL="1857831" indent="0">
              <a:buNone/>
              <a:defRPr sz="900"/>
            </a:lvl5pPr>
            <a:lvl6pPr marL="2322290" indent="0">
              <a:buNone/>
              <a:defRPr sz="900"/>
            </a:lvl6pPr>
            <a:lvl7pPr marL="2786746" indent="0">
              <a:buNone/>
              <a:defRPr sz="900"/>
            </a:lvl7pPr>
            <a:lvl8pPr marL="3251206" indent="0">
              <a:buNone/>
              <a:defRPr sz="900"/>
            </a:lvl8pPr>
            <a:lvl9pPr marL="3715665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2CAA1-7C7B-456C-AAC4-33BC4EB82A1A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038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544" y="5053811"/>
            <a:ext cx="5486400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4431" indent="0">
              <a:buNone/>
              <a:defRPr sz="2900"/>
            </a:lvl2pPr>
            <a:lvl3pPr marL="928914" indent="0">
              <a:buNone/>
              <a:defRPr sz="2400"/>
            </a:lvl3pPr>
            <a:lvl4pPr marL="1393377" indent="0">
              <a:buNone/>
              <a:defRPr sz="2000"/>
            </a:lvl4pPr>
            <a:lvl5pPr marL="1857831" indent="0">
              <a:buNone/>
              <a:defRPr sz="2000"/>
            </a:lvl5pPr>
            <a:lvl6pPr marL="2322290" indent="0">
              <a:buNone/>
              <a:defRPr sz="2000"/>
            </a:lvl6pPr>
            <a:lvl7pPr marL="2786746" indent="0">
              <a:buNone/>
              <a:defRPr sz="2000"/>
            </a:lvl7pPr>
            <a:lvl8pPr marL="3251206" indent="0">
              <a:buNone/>
              <a:defRPr sz="2000"/>
            </a:lvl8pPr>
            <a:lvl9pPr marL="3715665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4431" indent="0">
              <a:buNone/>
              <a:defRPr sz="1200"/>
            </a:lvl2pPr>
            <a:lvl3pPr marL="928914" indent="0">
              <a:buNone/>
              <a:defRPr sz="1000"/>
            </a:lvl3pPr>
            <a:lvl4pPr marL="1393377" indent="0">
              <a:buNone/>
              <a:defRPr sz="900"/>
            </a:lvl4pPr>
            <a:lvl5pPr marL="1857831" indent="0">
              <a:buNone/>
              <a:defRPr sz="900"/>
            </a:lvl5pPr>
            <a:lvl6pPr marL="2322290" indent="0">
              <a:buNone/>
              <a:defRPr sz="900"/>
            </a:lvl6pPr>
            <a:lvl7pPr marL="2786746" indent="0">
              <a:buNone/>
              <a:defRPr sz="900"/>
            </a:lvl7pPr>
            <a:lvl8pPr marL="3251206" indent="0">
              <a:buNone/>
              <a:defRPr sz="900"/>
            </a:lvl8pPr>
            <a:lvl9pPr marL="3715665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11F42-B440-4FDC-BD6F-C8F12530D01B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03404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511BD-FEB9-4E59-9EF5-B65D895AB221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046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23B6-3D29-4B09-954B-B4C3F0BA2AAA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330871" y="234906"/>
            <a:ext cx="584775" cy="300300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1488" y="234906"/>
            <a:ext cx="6440486" cy="30030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B7DCE-B22C-4F94-9BE4-E66974AAB124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06191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9737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sz="1800" b="0"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65863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9AB1F6E2-14A1-431A-84E5-4835877958E6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501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6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C52E011-E37E-434C-A1C6-5FCEA14059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6819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A6D4F48-061A-4240-BF1D-5EBFB60078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7989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2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1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63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15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68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2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74859F8-30E6-4095-8B56-3CAF6E990E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6270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4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4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68E5A9C-A2D4-4ADA-8A77-30F9D1AC77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047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1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64" indent="0">
              <a:buNone/>
              <a:defRPr sz="2000" b="1"/>
            </a:lvl2pPr>
            <a:lvl3pPr marL="910532" indent="0">
              <a:buNone/>
              <a:defRPr sz="1800" b="1"/>
            </a:lvl3pPr>
            <a:lvl4pPr marL="1365797" indent="0">
              <a:buNone/>
              <a:defRPr sz="1600" b="1"/>
            </a:lvl4pPr>
            <a:lvl5pPr marL="1821061" indent="0">
              <a:buNone/>
              <a:defRPr sz="1600" b="1"/>
            </a:lvl5pPr>
            <a:lvl6pPr marL="2276327" indent="0">
              <a:buNone/>
              <a:defRPr sz="1600" b="1"/>
            </a:lvl6pPr>
            <a:lvl7pPr marL="2731595" indent="0">
              <a:buNone/>
              <a:defRPr sz="1600" b="1"/>
            </a:lvl7pPr>
            <a:lvl8pPr marL="3186860" indent="0">
              <a:buNone/>
              <a:defRPr sz="1600" b="1"/>
            </a:lvl8pPr>
            <a:lvl9pPr marL="3642125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1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64" indent="0">
              <a:buNone/>
              <a:defRPr sz="2000" b="1"/>
            </a:lvl2pPr>
            <a:lvl3pPr marL="910532" indent="0">
              <a:buNone/>
              <a:defRPr sz="1800" b="1"/>
            </a:lvl3pPr>
            <a:lvl4pPr marL="1365797" indent="0">
              <a:buNone/>
              <a:defRPr sz="1600" b="1"/>
            </a:lvl4pPr>
            <a:lvl5pPr marL="1821061" indent="0">
              <a:buNone/>
              <a:defRPr sz="1600" b="1"/>
            </a:lvl5pPr>
            <a:lvl6pPr marL="2276327" indent="0">
              <a:buNone/>
              <a:defRPr sz="1600" b="1"/>
            </a:lvl6pPr>
            <a:lvl7pPr marL="2731595" indent="0">
              <a:buNone/>
              <a:defRPr sz="1600" b="1"/>
            </a:lvl7pPr>
            <a:lvl8pPr marL="3186860" indent="0">
              <a:buNone/>
              <a:defRPr sz="1600" b="1"/>
            </a:lvl8pPr>
            <a:lvl9pPr marL="3642125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AD460E3-06BE-4B72-A330-1FB7C3B109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1614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A9BC068-2F22-438D-AACD-0E5B63D214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534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43D3C63-D146-4ED3-B35D-C48AB714BE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76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7A9E5-A0C7-491A-B1C9-FE9F63AB670A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4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9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4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264" indent="0">
              <a:buNone/>
              <a:defRPr sz="1200"/>
            </a:lvl2pPr>
            <a:lvl3pPr marL="910532" indent="0">
              <a:buNone/>
              <a:defRPr sz="1000"/>
            </a:lvl3pPr>
            <a:lvl4pPr marL="1365797" indent="0">
              <a:buNone/>
              <a:defRPr sz="900"/>
            </a:lvl4pPr>
            <a:lvl5pPr marL="1821061" indent="0">
              <a:buNone/>
              <a:defRPr sz="900"/>
            </a:lvl5pPr>
            <a:lvl6pPr marL="2276327" indent="0">
              <a:buNone/>
              <a:defRPr sz="900"/>
            </a:lvl6pPr>
            <a:lvl7pPr marL="2731595" indent="0">
              <a:buNone/>
              <a:defRPr sz="900"/>
            </a:lvl7pPr>
            <a:lvl8pPr marL="3186860" indent="0">
              <a:buNone/>
              <a:defRPr sz="900"/>
            </a:lvl8pPr>
            <a:lvl9pPr marL="3642125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D5248BD-C9CB-40FD-B1DE-55048829E6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145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264" indent="0">
              <a:buNone/>
              <a:defRPr sz="2800"/>
            </a:lvl2pPr>
            <a:lvl3pPr marL="910532" indent="0">
              <a:buNone/>
              <a:defRPr sz="2400"/>
            </a:lvl3pPr>
            <a:lvl4pPr marL="1365797" indent="0">
              <a:buNone/>
              <a:defRPr sz="2000"/>
            </a:lvl4pPr>
            <a:lvl5pPr marL="1821061" indent="0">
              <a:buNone/>
              <a:defRPr sz="2000"/>
            </a:lvl5pPr>
            <a:lvl6pPr marL="2276327" indent="0">
              <a:buNone/>
              <a:defRPr sz="2000"/>
            </a:lvl6pPr>
            <a:lvl7pPr marL="2731595" indent="0">
              <a:buNone/>
              <a:defRPr sz="2000"/>
            </a:lvl7pPr>
            <a:lvl8pPr marL="3186860" indent="0">
              <a:buNone/>
              <a:defRPr sz="2000"/>
            </a:lvl8pPr>
            <a:lvl9pPr marL="3642125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264" indent="0">
              <a:buNone/>
              <a:defRPr sz="1200"/>
            </a:lvl2pPr>
            <a:lvl3pPr marL="910532" indent="0">
              <a:buNone/>
              <a:defRPr sz="1000"/>
            </a:lvl3pPr>
            <a:lvl4pPr marL="1365797" indent="0">
              <a:buNone/>
              <a:defRPr sz="900"/>
            </a:lvl4pPr>
            <a:lvl5pPr marL="1821061" indent="0">
              <a:buNone/>
              <a:defRPr sz="900"/>
            </a:lvl5pPr>
            <a:lvl6pPr marL="2276327" indent="0">
              <a:buNone/>
              <a:defRPr sz="900"/>
            </a:lvl6pPr>
            <a:lvl7pPr marL="2731595" indent="0">
              <a:buNone/>
              <a:defRPr sz="900"/>
            </a:lvl7pPr>
            <a:lvl8pPr marL="3186860" indent="0">
              <a:buNone/>
              <a:defRPr sz="900"/>
            </a:lvl8pPr>
            <a:lvl9pPr marL="3642125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258DBB8-C967-4070-A783-006CD917E1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051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D385822-328A-445F-8EC7-AA28B4FD2C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2620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2C551A2-368B-42DA-B99F-C3CD41A5F9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1925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988" y="349250"/>
            <a:ext cx="1014412" cy="1412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WORKING DRAFT</a:t>
            </a: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>
            <a:off x="2693988" y="508000"/>
            <a:ext cx="3205162" cy="1412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0" dirty="0" smtClean="0">
                <a:solidFill>
                  <a:srgbClr val="000000"/>
                </a:solidFill>
                <a:cs typeface="Arial" pitchFamily="34" charset="0"/>
              </a:rPr>
              <a:t>Last Modified 27/03/2012 12:41:06 W. Europe Standard Time</a:t>
            </a: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>
            <a:off x="2693988" y="668338"/>
            <a:ext cx="373062" cy="1412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0" dirty="0" smtClean="0">
                <a:solidFill>
                  <a:srgbClr val="000000"/>
                </a:solidFill>
                <a:cs typeface="Arial" pitchFamily="34" charset="0"/>
              </a:rPr>
              <a:t>Printed</a:t>
            </a:r>
          </a:p>
        </p:txBody>
      </p:sp>
      <p:grpSp>
        <p:nvGrpSpPr>
          <p:cNvPr id="7" name="McK Title Elements"/>
          <p:cNvGrpSpPr>
            <a:grpSpLocks/>
          </p:cNvGrpSpPr>
          <p:nvPr userDrawn="1"/>
        </p:nvGrpSpPr>
        <p:grpSpPr bwMode="auto">
          <a:xfrm>
            <a:off x="0" y="0"/>
            <a:ext cx="9140825" cy="6859588"/>
            <a:chOff x="0" y="0"/>
            <a:chExt cx="5643" cy="4235"/>
          </a:xfrm>
        </p:grpSpPr>
        <p:sp>
          <p:nvSpPr>
            <p:cNvPr id="8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b="0" smtClean="0">
                  <a:solidFill>
                    <a:srgbClr val="000000"/>
                  </a:solidFill>
                  <a:cs typeface="Arial" pitchFamily="34" charset="0"/>
                </a:rPr>
                <a:t>Document type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b="0" smtClean="0">
                  <a:solidFill>
                    <a:srgbClr val="000000"/>
                  </a:solidFill>
                  <a:cs typeface="Arial" pitchFamily="34" charset="0"/>
                </a:rPr>
                <a:t>Date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/>
          </p:nvSpPr>
          <p:spPr bwMode="auto">
            <a:xfrm>
              <a:off x="1663" y="3724"/>
              <a:ext cx="27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2844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7416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1988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6560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altLang="it-IT" sz="800" b="0" smtClean="0">
                  <a:solidFill>
                    <a:srgbClr val="000000"/>
                  </a:solidFill>
                </a:rPr>
                <a:t>CONFIDENTIAL AND PROPRIETARY</a:t>
              </a:r>
            </a:p>
            <a:p>
              <a:pPr>
                <a:defRPr/>
              </a:pPr>
              <a:r>
                <a:rPr lang="en-US" altLang="it-IT" sz="800" b="0" smtClean="0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1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 altLang="it-IT" sz="1500" b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 altLang="it-IT" sz="1500" b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altLang="it-IT" sz="1500" b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4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6573838"/>
            <a:ext cx="16700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c id"/>
          <p:cNvSpPr txBox="1">
            <a:spLocks noChangeArrowheads="1"/>
          </p:cNvSpPr>
          <p:nvPr/>
        </p:nvSpPr>
        <p:spPr bwMode="auto">
          <a:xfrm>
            <a:off x="8613775" y="36513"/>
            <a:ext cx="301625" cy="1254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sz="800" b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71"/>
            <a:ext cx="5036084" cy="507831"/>
          </a:xfrm>
        </p:spPr>
        <p:txBody>
          <a:bodyPr/>
          <a:lstStyle>
            <a:lvl1pPr>
              <a:defRPr sz="3300" b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4311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229F0-16AC-41ED-90B7-8F594A4799D5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19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83" y="4407334"/>
            <a:ext cx="7771995" cy="1261884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83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4831" indent="0">
              <a:buNone/>
              <a:defRPr sz="1800"/>
            </a:lvl2pPr>
            <a:lvl3pPr marL="929700" indent="0">
              <a:buNone/>
              <a:defRPr sz="1600"/>
            </a:lvl3pPr>
            <a:lvl4pPr marL="1394557" indent="0">
              <a:buNone/>
              <a:defRPr sz="1400"/>
            </a:lvl4pPr>
            <a:lvl5pPr marL="1859406" indent="0">
              <a:buNone/>
              <a:defRPr sz="1400"/>
            </a:lvl5pPr>
            <a:lvl6pPr marL="2324261" indent="0">
              <a:buNone/>
              <a:defRPr sz="1400"/>
            </a:lvl6pPr>
            <a:lvl7pPr marL="2789111" indent="0">
              <a:buNone/>
              <a:defRPr sz="1400"/>
            </a:lvl7pPr>
            <a:lvl8pPr marL="3253964" indent="0">
              <a:buNone/>
              <a:defRPr sz="1400"/>
            </a:lvl8pPr>
            <a:lvl9pPr marL="3718818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5C3B-6665-498D-B3B2-61470F2D8EEA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8679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82177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5480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E4BF2-8D15-44DB-90F6-1D5C8EACA70F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4537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95" y="275377"/>
            <a:ext cx="8230410" cy="29832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6816" y="1535541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831" indent="0">
              <a:buNone/>
              <a:defRPr sz="2000" b="1"/>
            </a:lvl2pPr>
            <a:lvl3pPr marL="929700" indent="0">
              <a:buNone/>
              <a:defRPr sz="1800" b="1"/>
            </a:lvl3pPr>
            <a:lvl4pPr marL="1394557" indent="0">
              <a:buNone/>
              <a:defRPr sz="1600" b="1"/>
            </a:lvl4pPr>
            <a:lvl5pPr marL="1859406" indent="0">
              <a:buNone/>
              <a:defRPr sz="1600" b="1"/>
            </a:lvl5pPr>
            <a:lvl6pPr marL="2324261" indent="0">
              <a:buNone/>
              <a:defRPr sz="1600" b="1"/>
            </a:lvl6pPr>
            <a:lvl7pPr marL="2789111" indent="0">
              <a:buNone/>
              <a:defRPr sz="1600" b="1"/>
            </a:lvl7pPr>
            <a:lvl8pPr marL="3253964" indent="0">
              <a:buNone/>
              <a:defRPr sz="1600" b="1"/>
            </a:lvl8pPr>
            <a:lvl9pPr marL="371881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6816" y="2175318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703" y="1535541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831" indent="0">
              <a:buNone/>
              <a:defRPr sz="2000" b="1"/>
            </a:lvl2pPr>
            <a:lvl3pPr marL="929700" indent="0">
              <a:buNone/>
              <a:defRPr sz="1800" b="1"/>
            </a:lvl3pPr>
            <a:lvl4pPr marL="1394557" indent="0">
              <a:buNone/>
              <a:defRPr sz="1600" b="1"/>
            </a:lvl4pPr>
            <a:lvl5pPr marL="1859406" indent="0">
              <a:buNone/>
              <a:defRPr sz="1600" b="1"/>
            </a:lvl5pPr>
            <a:lvl6pPr marL="2324261" indent="0">
              <a:buNone/>
              <a:defRPr sz="1600" b="1"/>
            </a:lvl6pPr>
            <a:lvl7pPr marL="2789111" indent="0">
              <a:buNone/>
              <a:defRPr sz="1600" b="1"/>
            </a:lvl7pPr>
            <a:lvl8pPr marL="3253964" indent="0">
              <a:buNone/>
              <a:defRPr sz="1600" b="1"/>
            </a:lvl8pPr>
            <a:lvl9pPr marL="371881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703" y="2175318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44C3A-7D65-473C-99DB-10704E47582C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7875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52CD8-1DEE-4542-94E6-764DE6E96FE0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702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59D1-0588-493B-9D32-C47F001B60EF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FF840-B051-4B43-BDF1-4BF888B549CE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226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95" y="807063"/>
            <a:ext cx="3008044" cy="628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4988" y="273745"/>
            <a:ext cx="5112217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4831" indent="0">
              <a:buNone/>
              <a:defRPr sz="1200"/>
            </a:lvl2pPr>
            <a:lvl3pPr marL="929700" indent="0">
              <a:buNone/>
              <a:defRPr sz="1000"/>
            </a:lvl3pPr>
            <a:lvl4pPr marL="1394557" indent="0">
              <a:buNone/>
              <a:defRPr sz="900"/>
            </a:lvl4pPr>
            <a:lvl5pPr marL="1859406" indent="0">
              <a:buNone/>
              <a:defRPr sz="900"/>
            </a:lvl5pPr>
            <a:lvl6pPr marL="2324261" indent="0">
              <a:buNone/>
              <a:defRPr sz="900"/>
            </a:lvl6pPr>
            <a:lvl7pPr marL="2789111" indent="0">
              <a:buNone/>
              <a:defRPr sz="900"/>
            </a:lvl7pPr>
            <a:lvl8pPr marL="3253964" indent="0">
              <a:buNone/>
              <a:defRPr sz="900"/>
            </a:lvl8pPr>
            <a:lvl9pPr marL="371881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D8353-E4A8-416D-AEA9-908923BD6B32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95083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544" y="5053811"/>
            <a:ext cx="5486400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4831" indent="0">
              <a:buNone/>
              <a:defRPr sz="2900"/>
            </a:lvl2pPr>
            <a:lvl3pPr marL="929700" indent="0">
              <a:buNone/>
              <a:defRPr sz="2400"/>
            </a:lvl3pPr>
            <a:lvl4pPr marL="1394557" indent="0">
              <a:buNone/>
              <a:defRPr sz="2000"/>
            </a:lvl4pPr>
            <a:lvl5pPr marL="1859406" indent="0">
              <a:buNone/>
              <a:defRPr sz="2000"/>
            </a:lvl5pPr>
            <a:lvl6pPr marL="2324261" indent="0">
              <a:buNone/>
              <a:defRPr sz="2000"/>
            </a:lvl6pPr>
            <a:lvl7pPr marL="2789111" indent="0">
              <a:buNone/>
              <a:defRPr sz="2000"/>
            </a:lvl7pPr>
            <a:lvl8pPr marL="3253964" indent="0">
              <a:buNone/>
              <a:defRPr sz="2000"/>
            </a:lvl8pPr>
            <a:lvl9pPr marL="3718818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4831" indent="0">
              <a:buNone/>
              <a:defRPr sz="1200"/>
            </a:lvl2pPr>
            <a:lvl3pPr marL="929700" indent="0">
              <a:buNone/>
              <a:defRPr sz="1000"/>
            </a:lvl3pPr>
            <a:lvl4pPr marL="1394557" indent="0">
              <a:buNone/>
              <a:defRPr sz="900"/>
            </a:lvl4pPr>
            <a:lvl5pPr marL="1859406" indent="0">
              <a:buNone/>
              <a:defRPr sz="900"/>
            </a:lvl5pPr>
            <a:lvl6pPr marL="2324261" indent="0">
              <a:buNone/>
              <a:defRPr sz="900"/>
            </a:lvl6pPr>
            <a:lvl7pPr marL="2789111" indent="0">
              <a:buNone/>
              <a:defRPr sz="900"/>
            </a:lvl7pPr>
            <a:lvl8pPr marL="3253964" indent="0">
              <a:buNone/>
              <a:defRPr sz="900"/>
            </a:lvl8pPr>
            <a:lvl9pPr marL="371881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E1787-CF1A-487D-9EFC-9CE6D3474EA1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9466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1434D-6BBE-4744-B532-767C36715807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67553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330863" y="234898"/>
            <a:ext cx="584775" cy="300300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1488" y="234898"/>
            <a:ext cx="6440486" cy="30030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7083-6A3F-4186-951F-12A0BE3944F7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669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  <a:prstGeom prst="rect">
            <a:avLst/>
          </a:prstGeom>
        </p:spPr>
        <p:txBody>
          <a:bodyPr lIns="91072" tIns="45538" rIns="91072" bIns="45538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91072" tIns="45538" rIns="91072" bIns="45538"/>
          <a:lstStyle>
            <a:lvl1pPr marL="0" indent="0" algn="ctr">
              <a:buNone/>
              <a:defRPr/>
            </a:lvl1pPr>
            <a:lvl2pPr marL="455360" indent="0" algn="ctr">
              <a:buNone/>
              <a:defRPr/>
            </a:lvl2pPr>
            <a:lvl3pPr marL="910725" indent="0" algn="ctr">
              <a:buNone/>
              <a:defRPr/>
            </a:lvl3pPr>
            <a:lvl4pPr marL="1366087" indent="0" algn="ctr">
              <a:buNone/>
              <a:defRPr/>
            </a:lvl4pPr>
            <a:lvl5pPr marL="1821447" indent="0" algn="ctr">
              <a:buNone/>
              <a:defRPr/>
            </a:lvl5pPr>
            <a:lvl6pPr marL="2276809" indent="0" algn="ctr">
              <a:buNone/>
              <a:defRPr/>
            </a:lvl6pPr>
            <a:lvl7pPr marL="2732174" indent="0" algn="ctr">
              <a:buNone/>
              <a:defRPr/>
            </a:lvl7pPr>
            <a:lvl8pPr marL="3187536" indent="0" algn="ctr">
              <a:buNone/>
              <a:defRPr/>
            </a:lvl8pPr>
            <a:lvl9pPr marL="3642897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1C2A9-B84C-4979-B0C8-9C0EEE0552C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4163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072" tIns="45538" rIns="91072" bIns="45538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39"/>
            <a:ext cx="8229600" cy="4525963"/>
          </a:xfrm>
          <a:prstGeom prst="rect">
            <a:avLst/>
          </a:prstGeom>
        </p:spPr>
        <p:txBody>
          <a:bodyPr lIns="91072" tIns="45538" rIns="91072" bIns="45538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DCEB7-17D0-4FFC-86D6-F8E7C1D522D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9210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lIns="91072" tIns="45538" rIns="91072" bIns="45538"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072" tIns="45538" rIns="91072" bIns="45538" anchor="b"/>
          <a:lstStyle>
            <a:lvl1pPr marL="0" indent="0">
              <a:buNone/>
              <a:defRPr sz="2000"/>
            </a:lvl1pPr>
            <a:lvl2pPr marL="455360" indent="0">
              <a:buNone/>
              <a:defRPr sz="1800"/>
            </a:lvl2pPr>
            <a:lvl3pPr marL="910725" indent="0">
              <a:buNone/>
              <a:defRPr sz="1600"/>
            </a:lvl3pPr>
            <a:lvl4pPr marL="1366087" indent="0">
              <a:buNone/>
              <a:defRPr sz="1400"/>
            </a:lvl4pPr>
            <a:lvl5pPr marL="1821447" indent="0">
              <a:buNone/>
              <a:defRPr sz="1400"/>
            </a:lvl5pPr>
            <a:lvl6pPr marL="2276809" indent="0">
              <a:buNone/>
              <a:defRPr sz="1400"/>
            </a:lvl6pPr>
            <a:lvl7pPr marL="2732174" indent="0">
              <a:buNone/>
              <a:defRPr sz="1400"/>
            </a:lvl7pPr>
            <a:lvl8pPr marL="3187536" indent="0">
              <a:buNone/>
              <a:defRPr sz="1400"/>
            </a:lvl8pPr>
            <a:lvl9pPr marL="3642897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26377-C20D-4413-AC38-CC63AC4995A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831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072" tIns="45538" rIns="91072" bIns="45538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39"/>
            <a:ext cx="4038600" cy="4525963"/>
          </a:xfrm>
          <a:prstGeom prst="rect">
            <a:avLst/>
          </a:prstGeom>
        </p:spPr>
        <p:txBody>
          <a:bodyPr lIns="91072" tIns="45538" rIns="91072" bIns="4553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39"/>
            <a:ext cx="4038600" cy="4525963"/>
          </a:xfrm>
          <a:prstGeom prst="rect">
            <a:avLst/>
          </a:prstGeom>
        </p:spPr>
        <p:txBody>
          <a:bodyPr lIns="91072" tIns="45538" rIns="91072" bIns="4553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C2CB6-12F5-472F-A83F-757E0F28C1F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834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072" tIns="45538" rIns="91072" bIns="45538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14" y="1535113"/>
            <a:ext cx="4040188" cy="639762"/>
          </a:xfrm>
          <a:prstGeom prst="rect">
            <a:avLst/>
          </a:prstGeom>
        </p:spPr>
        <p:txBody>
          <a:bodyPr lIns="91072" tIns="45538" rIns="91072" bIns="45538" anchor="b"/>
          <a:lstStyle>
            <a:lvl1pPr marL="0" indent="0">
              <a:buNone/>
              <a:defRPr sz="2400" b="1"/>
            </a:lvl1pPr>
            <a:lvl2pPr marL="455360" indent="0">
              <a:buNone/>
              <a:defRPr sz="2000" b="1"/>
            </a:lvl2pPr>
            <a:lvl3pPr marL="910725" indent="0">
              <a:buNone/>
              <a:defRPr sz="1800" b="1"/>
            </a:lvl3pPr>
            <a:lvl4pPr marL="1366087" indent="0">
              <a:buNone/>
              <a:defRPr sz="1600" b="1"/>
            </a:lvl4pPr>
            <a:lvl5pPr marL="1821447" indent="0">
              <a:buNone/>
              <a:defRPr sz="1600" b="1"/>
            </a:lvl5pPr>
            <a:lvl6pPr marL="2276809" indent="0">
              <a:buNone/>
              <a:defRPr sz="1600" b="1"/>
            </a:lvl6pPr>
            <a:lvl7pPr marL="2732174" indent="0">
              <a:buNone/>
              <a:defRPr sz="1600" b="1"/>
            </a:lvl7pPr>
            <a:lvl8pPr marL="3187536" indent="0">
              <a:buNone/>
              <a:defRPr sz="1600" b="1"/>
            </a:lvl8pPr>
            <a:lvl9pPr marL="3642897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14" y="2174875"/>
            <a:ext cx="4040188" cy="3951288"/>
          </a:xfrm>
          <a:prstGeom prst="rect">
            <a:avLst/>
          </a:prstGeom>
        </p:spPr>
        <p:txBody>
          <a:bodyPr lIns="91072" tIns="45538" rIns="91072" bIns="4553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lIns="91072" tIns="45538" rIns="91072" bIns="45538" anchor="b"/>
          <a:lstStyle>
            <a:lvl1pPr marL="0" indent="0">
              <a:buNone/>
              <a:defRPr sz="2400" b="1"/>
            </a:lvl1pPr>
            <a:lvl2pPr marL="455360" indent="0">
              <a:buNone/>
              <a:defRPr sz="2000" b="1"/>
            </a:lvl2pPr>
            <a:lvl3pPr marL="910725" indent="0">
              <a:buNone/>
              <a:defRPr sz="1800" b="1"/>
            </a:lvl3pPr>
            <a:lvl4pPr marL="1366087" indent="0">
              <a:buNone/>
              <a:defRPr sz="1600" b="1"/>
            </a:lvl4pPr>
            <a:lvl5pPr marL="1821447" indent="0">
              <a:buNone/>
              <a:defRPr sz="1600" b="1"/>
            </a:lvl5pPr>
            <a:lvl6pPr marL="2276809" indent="0">
              <a:buNone/>
              <a:defRPr sz="1600" b="1"/>
            </a:lvl6pPr>
            <a:lvl7pPr marL="2732174" indent="0">
              <a:buNone/>
              <a:defRPr sz="1600" b="1"/>
            </a:lvl7pPr>
            <a:lvl8pPr marL="3187536" indent="0">
              <a:buNone/>
              <a:defRPr sz="1600" b="1"/>
            </a:lvl8pPr>
            <a:lvl9pPr marL="3642897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 lIns="91072" tIns="45538" rIns="91072" bIns="4553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85D82-D2A2-4840-AED7-79A8DAC8D67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99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5BB8-151F-4F63-A880-5475E5878D86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072" tIns="45538" rIns="91072" bIns="45538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C2C46-71A1-470E-961D-22ED6A0C693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980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4EBA-5816-4C59-9C38-47510DDDCB8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8704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39" y="273050"/>
            <a:ext cx="3008313" cy="1162050"/>
          </a:xfrm>
          <a:prstGeom prst="rect">
            <a:avLst/>
          </a:prstGeom>
        </p:spPr>
        <p:txBody>
          <a:bodyPr lIns="91072" tIns="45538" rIns="91072" bIns="45538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89"/>
            <a:ext cx="5111750" cy="5853113"/>
          </a:xfrm>
          <a:prstGeom prst="rect">
            <a:avLst/>
          </a:prstGeom>
        </p:spPr>
        <p:txBody>
          <a:bodyPr lIns="91072" tIns="45538" rIns="91072" bIns="4553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39" y="1435100"/>
            <a:ext cx="3008313" cy="4691063"/>
          </a:xfrm>
          <a:prstGeom prst="rect">
            <a:avLst/>
          </a:prstGeom>
        </p:spPr>
        <p:txBody>
          <a:bodyPr lIns="91072" tIns="45538" rIns="91072" bIns="45538"/>
          <a:lstStyle>
            <a:lvl1pPr marL="0" indent="0">
              <a:buNone/>
              <a:defRPr sz="1400"/>
            </a:lvl1pPr>
            <a:lvl2pPr marL="455360" indent="0">
              <a:buNone/>
              <a:defRPr sz="1200"/>
            </a:lvl2pPr>
            <a:lvl3pPr marL="910725" indent="0">
              <a:buNone/>
              <a:defRPr sz="1000"/>
            </a:lvl3pPr>
            <a:lvl4pPr marL="1366087" indent="0">
              <a:buNone/>
              <a:defRPr sz="900"/>
            </a:lvl4pPr>
            <a:lvl5pPr marL="1821447" indent="0">
              <a:buNone/>
              <a:defRPr sz="900"/>
            </a:lvl5pPr>
            <a:lvl6pPr marL="2276809" indent="0">
              <a:buNone/>
              <a:defRPr sz="900"/>
            </a:lvl6pPr>
            <a:lvl7pPr marL="2732174" indent="0">
              <a:buNone/>
              <a:defRPr sz="900"/>
            </a:lvl7pPr>
            <a:lvl8pPr marL="3187536" indent="0">
              <a:buNone/>
              <a:defRPr sz="900"/>
            </a:lvl8pPr>
            <a:lvl9pPr marL="3642897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C0786-6CE7-4486-9E8C-1F81ADFCBE2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435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072" tIns="45538" rIns="91072" bIns="45538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072" tIns="45538" rIns="91072" bIns="45538"/>
          <a:lstStyle>
            <a:lvl1pPr marL="0" indent="0">
              <a:buNone/>
              <a:defRPr sz="3200"/>
            </a:lvl1pPr>
            <a:lvl2pPr marL="455360" indent="0">
              <a:buNone/>
              <a:defRPr sz="2800"/>
            </a:lvl2pPr>
            <a:lvl3pPr marL="910725" indent="0">
              <a:buNone/>
              <a:defRPr sz="2400"/>
            </a:lvl3pPr>
            <a:lvl4pPr marL="1366087" indent="0">
              <a:buNone/>
              <a:defRPr sz="2000"/>
            </a:lvl4pPr>
            <a:lvl5pPr marL="1821447" indent="0">
              <a:buNone/>
              <a:defRPr sz="2000"/>
            </a:lvl5pPr>
            <a:lvl6pPr marL="2276809" indent="0">
              <a:buNone/>
              <a:defRPr sz="2000"/>
            </a:lvl6pPr>
            <a:lvl7pPr marL="2732174" indent="0">
              <a:buNone/>
              <a:defRPr sz="2000"/>
            </a:lvl7pPr>
            <a:lvl8pPr marL="3187536" indent="0">
              <a:buNone/>
              <a:defRPr sz="2000"/>
            </a:lvl8pPr>
            <a:lvl9pPr marL="3642897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072" tIns="45538" rIns="91072" bIns="45538"/>
          <a:lstStyle>
            <a:lvl1pPr marL="0" indent="0">
              <a:buNone/>
              <a:defRPr sz="1400"/>
            </a:lvl1pPr>
            <a:lvl2pPr marL="455360" indent="0">
              <a:buNone/>
              <a:defRPr sz="1200"/>
            </a:lvl2pPr>
            <a:lvl3pPr marL="910725" indent="0">
              <a:buNone/>
              <a:defRPr sz="1000"/>
            </a:lvl3pPr>
            <a:lvl4pPr marL="1366087" indent="0">
              <a:buNone/>
              <a:defRPr sz="900"/>
            </a:lvl4pPr>
            <a:lvl5pPr marL="1821447" indent="0">
              <a:buNone/>
              <a:defRPr sz="900"/>
            </a:lvl5pPr>
            <a:lvl6pPr marL="2276809" indent="0">
              <a:buNone/>
              <a:defRPr sz="900"/>
            </a:lvl6pPr>
            <a:lvl7pPr marL="2732174" indent="0">
              <a:buNone/>
              <a:defRPr sz="900"/>
            </a:lvl7pPr>
            <a:lvl8pPr marL="3187536" indent="0">
              <a:buNone/>
              <a:defRPr sz="900"/>
            </a:lvl8pPr>
            <a:lvl9pPr marL="3642897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A6F45-4150-4F53-9CE8-92B78337336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894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072" tIns="45538" rIns="91072" bIns="45538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39"/>
            <a:ext cx="8229600" cy="4525963"/>
          </a:xfrm>
          <a:prstGeom prst="rect">
            <a:avLst/>
          </a:prstGeom>
        </p:spPr>
        <p:txBody>
          <a:bodyPr vert="eaVert" lIns="91072" tIns="45538" rIns="91072" bIns="45538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C348-ABC5-4A8A-A73C-7980258BB0B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4067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072" tIns="45538" rIns="91072" bIns="45538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072" tIns="45538" rIns="91072" bIns="45538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B082D-C958-4C1A-A016-014DC49181E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1399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46B0F8B-54D0-4973-8D79-3C63901EA9C4}" type="slidenum">
              <a:rPr lang="en-GB" altLang="en-US">
                <a:solidFill>
                  <a:srgbClr val="FFFFFF"/>
                </a:solidFill>
              </a:rPr>
              <a:pPr/>
              <a:t>‹N›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267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68760"/>
            <a:ext cx="8229600" cy="720998"/>
          </a:xfrm>
          <a:ln w="12700"/>
        </p:spPr>
        <p:txBody>
          <a:bodyPr/>
          <a:lstStyle>
            <a:lvl1pPr>
              <a:defRPr lang="en-GB" sz="27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9758"/>
            <a:ext cx="8291264" cy="4255467"/>
          </a:xfrm>
        </p:spPr>
        <p:txBody>
          <a:bodyPr/>
          <a:lstStyle>
            <a:lvl1pPr>
              <a:spcBef>
                <a:spcPts val="1200"/>
              </a:spcBef>
              <a:defRPr sz="2200" b="1" i="0" cap="none" baseline="0"/>
            </a:lvl1pPr>
            <a:lvl2pPr marL="628650" indent="-268288">
              <a:spcBef>
                <a:spcPts val="600"/>
              </a:spcBef>
              <a:buClr>
                <a:srgbClr val="0F5494"/>
              </a:buClr>
              <a:buFont typeface="Verdana" panose="020B0604030504040204" pitchFamily="34" charset="0"/>
              <a:buChar char="•"/>
              <a:defRPr sz="1800">
                <a:solidFill>
                  <a:srgbClr val="0099CC"/>
                </a:solidFill>
              </a:defRPr>
            </a:lvl2pPr>
            <a:lvl3pPr marL="804863" indent="-158750">
              <a:spcBef>
                <a:spcPts val="400"/>
              </a:spcBef>
              <a:spcAft>
                <a:spcPts val="400"/>
              </a:spcAft>
              <a:buFont typeface="Verdana" panose="020B0604030504040204" pitchFamily="34" charset="0"/>
              <a:buChar char="-"/>
              <a:defRPr sz="16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975B6-0A7A-4101-8458-64C7915D167D}" type="slidenum">
              <a:rPr lang="en-GB" altLang="en-US">
                <a:solidFill>
                  <a:srgbClr val="000000"/>
                </a:solidFill>
              </a:rPr>
              <a:pPr/>
              <a:t>‹N›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122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5F82C-9375-4FC6-BB25-A7ECDB3DDCD6}" type="slidenum">
              <a:rPr lang="en-GB" altLang="en-US">
                <a:solidFill>
                  <a:srgbClr val="000000"/>
                </a:solidFill>
              </a:rPr>
              <a:pPr/>
              <a:t>‹N›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933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EC705-BE70-4DDD-8838-103D038FD01F}" type="slidenum">
              <a:rPr lang="en-GB" altLang="en-US">
                <a:solidFill>
                  <a:srgbClr val="000000"/>
                </a:solidFill>
              </a:rPr>
              <a:pPr/>
              <a:t>‹N›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8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2D72B-9630-41BD-94BF-C593FDB4F2EE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17B28-FD7D-4DCB-8E74-E956287C038C}" type="slidenum">
              <a:rPr lang="en-GB" altLang="en-US">
                <a:solidFill>
                  <a:srgbClr val="000000"/>
                </a:solidFill>
              </a:rPr>
              <a:pPr/>
              <a:t>‹N›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401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824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8E6B1-52D4-4140-8E56-F9F3B25D66E3}" type="slidenum">
              <a:rPr lang="en-GB" altLang="en-US">
                <a:solidFill>
                  <a:srgbClr val="000000"/>
                </a:solidFill>
              </a:rPr>
              <a:pPr/>
              <a:t>‹N›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705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3CF69-448C-4EB5-95BB-857BBD292F4B}" type="slidenum">
              <a:rPr lang="en-GB" altLang="en-US">
                <a:solidFill>
                  <a:srgbClr val="000000"/>
                </a:solidFill>
              </a:rPr>
              <a:pPr/>
              <a:t>‹N›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647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3AFB5-B7F9-4DEC-B07C-6FFC2818EC97}" type="slidenum">
              <a:rPr lang="en-GB" altLang="en-US">
                <a:solidFill>
                  <a:srgbClr val="000000"/>
                </a:solidFill>
              </a:rPr>
              <a:pPr/>
              <a:t>‹N›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413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3397B-9DF4-495D-A084-15A9E6FD25AD}" type="slidenum">
              <a:rPr lang="en-GB" altLang="en-US">
                <a:solidFill>
                  <a:srgbClr val="000000"/>
                </a:solidFill>
              </a:rPr>
              <a:pPr/>
              <a:t>‹N›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748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97F20-2067-439A-89EC-B7244FD70E27}" type="slidenum">
              <a:rPr lang="en-GB" altLang="en-US">
                <a:solidFill>
                  <a:srgbClr val="000000"/>
                </a:solidFill>
              </a:rPr>
              <a:pPr/>
              <a:t>‹N›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28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988" y="349250"/>
            <a:ext cx="1014412" cy="1412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WORKING DRAFT</a:t>
            </a: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>
            <a:off x="2693988" y="508000"/>
            <a:ext cx="3205162" cy="1412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0" dirty="0" smtClean="0">
                <a:solidFill>
                  <a:srgbClr val="000000"/>
                </a:solidFill>
                <a:cs typeface="Arial" pitchFamily="34" charset="0"/>
              </a:rPr>
              <a:t>Last Modified 27/03/2012 12:41:06 W. Europe Standard Time</a:t>
            </a: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>
            <a:off x="2693988" y="668338"/>
            <a:ext cx="373062" cy="1412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0" dirty="0" smtClean="0">
                <a:solidFill>
                  <a:srgbClr val="000000"/>
                </a:solidFill>
                <a:cs typeface="Arial" pitchFamily="34" charset="0"/>
              </a:rPr>
              <a:t>Printed</a:t>
            </a:r>
          </a:p>
        </p:txBody>
      </p:sp>
      <p:grpSp>
        <p:nvGrpSpPr>
          <p:cNvPr id="7" name="McK Title Elements"/>
          <p:cNvGrpSpPr>
            <a:grpSpLocks/>
          </p:cNvGrpSpPr>
          <p:nvPr userDrawn="1"/>
        </p:nvGrpSpPr>
        <p:grpSpPr bwMode="auto">
          <a:xfrm>
            <a:off x="0" y="0"/>
            <a:ext cx="9140825" cy="6859588"/>
            <a:chOff x="0" y="0"/>
            <a:chExt cx="5643" cy="4235"/>
          </a:xfrm>
        </p:grpSpPr>
        <p:sp>
          <p:nvSpPr>
            <p:cNvPr id="8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b="0" smtClean="0">
                  <a:solidFill>
                    <a:srgbClr val="000000"/>
                  </a:solidFill>
                  <a:cs typeface="Arial" pitchFamily="34" charset="0"/>
                </a:rPr>
                <a:t>Document type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b="0" smtClean="0">
                  <a:solidFill>
                    <a:srgbClr val="000000"/>
                  </a:solidFill>
                  <a:cs typeface="Arial" pitchFamily="34" charset="0"/>
                </a:rPr>
                <a:t>Date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/>
          </p:nvSpPr>
          <p:spPr bwMode="auto">
            <a:xfrm>
              <a:off x="1663" y="3726"/>
              <a:ext cx="27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2844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7416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1988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6560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altLang="it-IT" sz="800" b="0" smtClean="0">
                  <a:solidFill>
                    <a:srgbClr val="000000"/>
                  </a:solidFill>
                </a:rPr>
                <a:t>CONFIDENTIAL AND PROPRIETARY</a:t>
              </a:r>
            </a:p>
            <a:p>
              <a:pPr>
                <a:defRPr/>
              </a:pPr>
              <a:r>
                <a:rPr lang="en-US" altLang="it-IT" sz="800" b="0" smtClean="0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1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 sz="1500" b="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 sz="1500" b="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 sz="1500" b="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4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6573838"/>
            <a:ext cx="16700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c id"/>
          <p:cNvSpPr txBox="1">
            <a:spLocks noChangeArrowheads="1"/>
          </p:cNvSpPr>
          <p:nvPr/>
        </p:nvSpPr>
        <p:spPr bwMode="auto">
          <a:xfrm>
            <a:off x="8613775" y="36513"/>
            <a:ext cx="301625" cy="1254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sz="800" b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79"/>
            <a:ext cx="5036084" cy="507831"/>
          </a:xfrm>
        </p:spPr>
        <p:txBody>
          <a:bodyPr/>
          <a:lstStyle>
            <a:lvl1pPr>
              <a:defRPr sz="3300" b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9665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93D7-2B30-4AEF-95AD-7B48A241C5C7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02240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91" y="4407334"/>
            <a:ext cx="7771995" cy="1261884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91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4431" indent="0">
              <a:buNone/>
              <a:defRPr sz="1800"/>
            </a:lvl2pPr>
            <a:lvl3pPr marL="928914" indent="0">
              <a:buNone/>
              <a:defRPr sz="1600"/>
            </a:lvl3pPr>
            <a:lvl4pPr marL="1393377" indent="0">
              <a:buNone/>
              <a:defRPr sz="1400"/>
            </a:lvl4pPr>
            <a:lvl5pPr marL="1857831" indent="0">
              <a:buNone/>
              <a:defRPr sz="1400"/>
            </a:lvl5pPr>
            <a:lvl6pPr marL="2322290" indent="0">
              <a:buNone/>
              <a:defRPr sz="1400"/>
            </a:lvl6pPr>
            <a:lvl7pPr marL="2786746" indent="0">
              <a:buNone/>
              <a:defRPr sz="1400"/>
            </a:lvl7pPr>
            <a:lvl8pPr marL="3251206" indent="0">
              <a:buNone/>
              <a:defRPr sz="1400"/>
            </a:lvl8pPr>
            <a:lvl9pPr marL="3715665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B5E7D-1D87-4A5C-AC07-292BA7E975D6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491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3386D18-0371-4377-AAF1-6D58B381EFB5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-180975" y="-531813"/>
            <a:ext cx="1584325" cy="53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0"/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1042988" y="-531813"/>
            <a:ext cx="914400" cy="914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0"/>
          </a:p>
        </p:txBody>
      </p:sp>
      <p:pic>
        <p:nvPicPr>
          <p:cNvPr id="1032" name="Picture 15" descr="LOGO CE_Vertical_EN_NEG_quadri_HR"/>
          <p:cNvPicPr>
            <a:picLocks noChangeAspect="1" noChangeArrowheads="1"/>
          </p:cNvPicPr>
          <p:nvPr/>
        </p:nvPicPr>
        <p:blipFill>
          <a:blip r:embed="rId13" cstate="print"/>
          <a:srcRect b="6635"/>
          <a:stretch>
            <a:fillRect/>
          </a:stretch>
        </p:blipFill>
        <p:spPr bwMode="auto">
          <a:xfrm>
            <a:off x="3963988" y="258763"/>
            <a:ext cx="1436687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16"/>
          <p:cNvSpPr>
            <a:spLocks noChangeShapeType="1"/>
          </p:cNvSpPr>
          <p:nvPr/>
        </p:nvSpPr>
        <p:spPr bwMode="auto">
          <a:xfrm>
            <a:off x="4264025" y="1239838"/>
            <a:ext cx="620713" cy="0"/>
          </a:xfrm>
          <a:prstGeom prst="line">
            <a:avLst/>
          </a:prstGeom>
          <a:noFill/>
          <a:ln w="38735">
            <a:solidFill>
              <a:srgbClr val="EE8032"/>
            </a:solidFill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4268788" y="6659563"/>
            <a:ext cx="601662" cy="198437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8000" tIns="118800" anchor="ctr"/>
          <a:lstStyle/>
          <a:p>
            <a:pPr defTabSz="457200">
              <a:lnSpc>
                <a:spcPct val="7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fr-BE" sz="800" b="0">
                <a:solidFill>
                  <a:schemeClr val="bg1"/>
                </a:solidFill>
              </a:rPr>
              <a:t>Energy</a:t>
            </a:r>
            <a:endParaRPr lang="en-GB" sz="800" b="0">
              <a:solidFill>
                <a:schemeClr val="bg1"/>
              </a:solidFill>
            </a:endParaRPr>
          </a:p>
          <a:p>
            <a:pPr algn="ctr" defTabSz="457200"/>
            <a:endParaRPr lang="en-GB" sz="900" b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2" r:id="rId1"/>
    <p:sldLayoutId id="2147485552" r:id="rId2"/>
    <p:sldLayoutId id="2147485573" r:id="rId3"/>
    <p:sldLayoutId id="2147485553" r:id="rId4"/>
    <p:sldLayoutId id="2147485554" r:id="rId5"/>
    <p:sldLayoutId id="2147485555" r:id="rId6"/>
    <p:sldLayoutId id="2147485556" r:id="rId7"/>
    <p:sldLayoutId id="2147485557" r:id="rId8"/>
    <p:sldLayoutId id="2147485558" r:id="rId9"/>
    <p:sldLayoutId id="2147485559" r:id="rId10"/>
    <p:sldLayoutId id="2147485560" r:id="rId11"/>
  </p:sldLayoutIdLst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688CABE-EEE4-400B-B48F-1A6EEAC93B8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-180975" y="-531813"/>
            <a:ext cx="1584325" cy="53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0"/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1042988" y="-531813"/>
            <a:ext cx="914400" cy="914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1" r:id="rId1"/>
    <p:sldLayoutId id="2147485562" r:id="rId2"/>
    <p:sldLayoutId id="2147485563" r:id="rId3"/>
    <p:sldLayoutId id="2147485564" r:id="rId4"/>
    <p:sldLayoutId id="2147485565" r:id="rId5"/>
    <p:sldLayoutId id="2147485566" r:id="rId6"/>
    <p:sldLayoutId id="2147485567" r:id="rId7"/>
    <p:sldLayoutId id="2147485568" r:id="rId8"/>
    <p:sldLayoutId id="2147485569" r:id="rId9"/>
    <p:sldLayoutId id="2147485570" r:id="rId10"/>
    <p:sldLayoutId id="2147485571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b="0"/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b="0"/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DA48439-22B9-48AC-B4B5-60C00F1F21AE}" type="slidenum">
              <a:rPr lang="en-GB" b="0"/>
              <a:pPr>
                <a:defRPr/>
              </a:pPr>
              <a:t>‹N›</a:t>
            </a:fld>
            <a:endParaRPr lang="en-GB" b="0"/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-180975" y="-531813"/>
            <a:ext cx="15843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 b="0" smtClean="0"/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1042988" y="-531813"/>
            <a:ext cx="91440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 b="0" smtClean="0"/>
          </a:p>
        </p:txBody>
      </p:sp>
    </p:spTree>
    <p:extLst>
      <p:ext uri="{BB962C8B-B14F-4D97-AF65-F5344CB8AC3E}">
        <p14:creationId xmlns:p14="http://schemas.microsoft.com/office/powerpoint/2010/main" val="342025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8" r:id="rId1"/>
    <p:sldLayoutId id="2147485589" r:id="rId2"/>
    <p:sldLayoutId id="2147485590" r:id="rId3"/>
    <p:sldLayoutId id="2147485591" r:id="rId4"/>
    <p:sldLayoutId id="2147485592" r:id="rId5"/>
    <p:sldLayoutId id="2147485593" r:id="rId6"/>
    <p:sldLayoutId id="2147485594" r:id="rId7"/>
    <p:sldLayoutId id="2147485595" r:id="rId8"/>
    <p:sldLayoutId id="2147485596" r:id="rId9"/>
    <p:sldLayoutId id="2147485597" r:id="rId10"/>
    <p:sldLayoutId id="2147485598" r:id="rId11"/>
    <p:sldLayoutId id="2147485599" r:id="rId12"/>
    <p:sldLayoutId id="2147485600" r:id="rId13"/>
    <p:sldLayoutId id="2147485601" r:id="rId14"/>
    <p:sldLayoutId id="2147485602" r:id="rId15"/>
    <p:sldLayoutId id="2147485603" r:id="rId16"/>
    <p:sldLayoutId id="2147485604" r:id="rId17"/>
  </p:sldLayoutIdLst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34950"/>
            <a:ext cx="87931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5123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763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it-IT" sz="1400" b="0" smtClean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028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3729037" cy="2206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3077" name="McK Slide Elements"/>
          <p:cNvGrpSpPr>
            <a:grpSpLocks/>
          </p:cNvGrpSpPr>
          <p:nvPr/>
        </p:nvGrpSpPr>
        <p:grpSpPr bwMode="auto">
          <a:xfrm>
            <a:off x="122238" y="6202363"/>
            <a:ext cx="8721725" cy="519112"/>
            <a:chOff x="75" y="3829"/>
            <a:chExt cx="5385" cy="321"/>
          </a:xfrm>
        </p:grpSpPr>
        <p:sp>
          <p:nvSpPr>
            <p:cNvPr id="103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 b="0" dirty="0" smtClean="0">
                  <a:solidFill>
                    <a:srgbClr val="000000"/>
                  </a:solidFill>
                  <a:cs typeface="Arial" pitchFamily="34" charset="0"/>
                </a:rPr>
                <a:t>1 Footnote</a:t>
              </a:r>
            </a:p>
          </p:txBody>
        </p:sp>
        <p:sp>
          <p:nvSpPr>
            <p:cNvPr id="103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608013" indent="-608013"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2844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7416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1988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6560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t-IT" sz="1000" b="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3078" name="ACET" hidden="1"/>
          <p:cNvGrpSpPr>
            <a:grpSpLocks/>
          </p:cNvGrpSpPr>
          <p:nvPr/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3084" name="AutoShape 249" hidden="1"/>
            <p:cNvCxnSpPr>
              <a:cxnSpLocks noChangeShapeType="1"/>
              <a:stCxn id="5133" idx="4"/>
              <a:endCxn id="513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3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t-IT" sz="1600" smtClean="0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it-IT" sz="1600" b="0" smtClean="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0138" y="6565900"/>
            <a:ext cx="198437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2F1328F-7DB0-4D0C-A4C8-B758BDDB6988}" type="slidenum">
              <a:rPr lang="en-US" b="0"/>
              <a:pPr>
                <a:defRPr/>
              </a:pPr>
              <a:t>‹N›</a:t>
            </a:fld>
            <a:r>
              <a:rPr lang="en-US" b="0"/>
              <a:t> </a:t>
            </a:r>
          </a:p>
        </p:txBody>
      </p:sp>
      <p:sp>
        <p:nvSpPr>
          <p:cNvPr id="1032" name="Working Draft" hidden="1"/>
          <p:cNvSpPr txBox="1">
            <a:spLocks noChangeArrowheads="1"/>
          </p:cNvSpPr>
          <p:nvPr/>
        </p:nvSpPr>
        <p:spPr bwMode="auto">
          <a:xfrm rot="5400000">
            <a:off x="8000207" y="2782093"/>
            <a:ext cx="2146300" cy="936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="0" dirty="0" smtClean="0">
                <a:solidFill>
                  <a:srgbClr val="000000"/>
                </a:solidFill>
                <a:cs typeface="Arial" pitchFamily="34" charset="0"/>
              </a:rPr>
              <a:t>Last Modified 05/04/2012 00:11:34 W. Europe Standard Time</a:t>
            </a:r>
            <a:endParaRPr lang="en-US" sz="1600" b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Printed" hidden="1"/>
          <p:cNvSpPr txBox="1">
            <a:spLocks noChangeArrowheads="1"/>
          </p:cNvSpPr>
          <p:nvPr/>
        </p:nvSpPr>
        <p:spPr bwMode="auto">
          <a:xfrm rot="5400000">
            <a:off x="8947944" y="3929856"/>
            <a:ext cx="250825" cy="936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="0" dirty="0" smtClean="0">
                <a:solidFill>
                  <a:srgbClr val="000000"/>
                </a:solidFill>
                <a:cs typeface="Arial" pitchFamily="34" charset="0"/>
              </a:rPr>
              <a:t>Printed</a:t>
            </a:r>
            <a:endParaRPr lang="en-US" sz="1600" b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725" y="1990725"/>
            <a:ext cx="43894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35" name="SlideLogoSeparator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589963" y="6532563"/>
            <a:ext cx="412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it-IT" sz="1200" b="0" smtClean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6904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  <p:sldLayoutId id="2147485617" r:id="rId12"/>
    <p:sldLayoutId id="2147485618" r:id="rId13"/>
  </p:sldLayoutIdLst>
  <p:hf hdr="0" dt="0"/>
  <p:txStyles>
    <p:titleStyle>
      <a:lvl1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64431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928914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393377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857831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8913" indent="-187325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58763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7538" indent="-149225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52475" indent="-123825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2429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86887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51345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615802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431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8914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3377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7831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2290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6746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6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5665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4" tIns="45528" rIns="91054" bIns="455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843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4" tIns="45528" rIns="91054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054" tIns="45528" rIns="91054" bIns="4552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b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054" tIns="45528" rIns="91054" bIns="4552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b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054" tIns="45528" rIns="91054" bIns="4552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68F10E-249C-447E-BB0D-9EC623FA6D7D}" type="slidenum">
              <a:rPr lang="it-IT" b="0"/>
              <a:pPr>
                <a:defRPr/>
              </a:pPr>
              <a:t>‹N›</a:t>
            </a:fld>
            <a:endParaRPr lang="it-IT" b="0"/>
          </a:p>
        </p:txBody>
      </p:sp>
    </p:spTree>
    <p:extLst>
      <p:ext uri="{BB962C8B-B14F-4D97-AF65-F5344CB8AC3E}">
        <p14:creationId xmlns:p14="http://schemas.microsoft.com/office/powerpoint/2010/main" val="24168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0" r:id="rId1"/>
    <p:sldLayoutId id="2147485621" r:id="rId2"/>
    <p:sldLayoutId id="2147485622" r:id="rId3"/>
    <p:sldLayoutId id="2147485623" r:id="rId4"/>
    <p:sldLayoutId id="2147485624" r:id="rId5"/>
    <p:sldLayoutId id="2147485625" r:id="rId6"/>
    <p:sldLayoutId id="2147485626" r:id="rId7"/>
    <p:sldLayoutId id="2147485627" r:id="rId8"/>
    <p:sldLayoutId id="2147485628" r:id="rId9"/>
    <p:sldLayoutId id="2147485629" r:id="rId10"/>
    <p:sldLayoutId id="21474856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2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57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106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4963" indent="-3349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013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06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088" indent="-2206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00" indent="-2206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960" indent="-227629" algn="l" defTabSz="9105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9228" indent="-227629" algn="l" defTabSz="9105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491" indent="-227629" algn="l" defTabSz="9105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756" indent="-227629" algn="l" defTabSz="9105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0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64" algn="l" defTabSz="910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532" algn="l" defTabSz="910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797" algn="l" defTabSz="910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061" algn="l" defTabSz="910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327" algn="l" defTabSz="910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595" algn="l" defTabSz="910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860" algn="l" defTabSz="910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125" algn="l" defTabSz="910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34950"/>
            <a:ext cx="87931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6147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763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it-IT" sz="1400" b="0" smtClean="0">
                <a:solidFill>
                  <a:srgbClr val="808080"/>
                </a:solidFill>
                <a:latin typeface="Arial" charset="0"/>
                <a:cs typeface="Arial" charset="0"/>
              </a:rPr>
              <a:t>TRACKER</a:t>
            </a:r>
          </a:p>
        </p:txBody>
      </p:sp>
      <p:sp>
        <p:nvSpPr>
          <p:cNvPr id="1028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3729037" cy="2206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6149" name="McK Slide Elements"/>
          <p:cNvGrpSpPr>
            <a:grpSpLocks/>
          </p:cNvGrpSpPr>
          <p:nvPr/>
        </p:nvGrpSpPr>
        <p:grpSpPr bwMode="auto">
          <a:xfrm>
            <a:off x="122238" y="6202363"/>
            <a:ext cx="8721725" cy="519112"/>
            <a:chOff x="75" y="3829"/>
            <a:chExt cx="5385" cy="321"/>
          </a:xfrm>
        </p:grpSpPr>
        <p:sp>
          <p:nvSpPr>
            <p:cNvPr id="103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 b="0" dirty="0" smtClean="0">
                  <a:solidFill>
                    <a:srgbClr val="000000"/>
                  </a:solidFill>
                  <a:cs typeface="Arial" pitchFamily="34" charset="0"/>
                </a:rPr>
                <a:t>1 Footnote</a:t>
              </a:r>
            </a:p>
          </p:txBody>
        </p:sp>
        <p:sp>
          <p:nvSpPr>
            <p:cNvPr id="103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608013" indent="-608013"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2844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7416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1988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6560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t-IT" sz="1000" b="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6150" name="ACET" hidden="1"/>
          <p:cNvGrpSpPr>
            <a:grpSpLocks/>
          </p:cNvGrpSpPr>
          <p:nvPr/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6156" name="AutoShape 249" hidden="1"/>
            <p:cNvCxnSpPr>
              <a:cxnSpLocks noChangeShapeType="1"/>
              <a:stCxn id="6157" idx="4"/>
              <a:endCxn id="615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7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altLang="it-IT" sz="16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Title</a:t>
              </a:r>
            </a:p>
            <a:p>
              <a:r>
                <a:rPr lang="en-US" altLang="it-IT" sz="1600" b="0" smtClean="0">
                  <a:solidFill>
                    <a:srgbClr val="808080"/>
                  </a:solidFill>
                  <a:latin typeface="Arial" charset="0"/>
                  <a:cs typeface="Arial" charset="0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0138" y="6565900"/>
            <a:ext cx="198437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56708AE-6BC4-4192-BB85-F7B0B31C5E40}" type="slidenum">
              <a:rPr lang="en-US" b="0"/>
              <a:pPr>
                <a:defRPr/>
              </a:pPr>
              <a:t>‹N›</a:t>
            </a:fld>
            <a:r>
              <a:rPr lang="en-US" b="0"/>
              <a:t> </a:t>
            </a:r>
          </a:p>
        </p:txBody>
      </p:sp>
      <p:sp>
        <p:nvSpPr>
          <p:cNvPr id="1032" name="Working Draft" hidden="1"/>
          <p:cNvSpPr txBox="1">
            <a:spLocks noChangeArrowheads="1"/>
          </p:cNvSpPr>
          <p:nvPr/>
        </p:nvSpPr>
        <p:spPr bwMode="auto">
          <a:xfrm rot="5400000">
            <a:off x="8000207" y="2782093"/>
            <a:ext cx="2146300" cy="936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="0" dirty="0" smtClean="0">
                <a:solidFill>
                  <a:srgbClr val="000000"/>
                </a:solidFill>
                <a:cs typeface="Arial" pitchFamily="34" charset="0"/>
              </a:rPr>
              <a:t>Last Modified 05/04/2012 00:11:34 W. Europe Standard Time</a:t>
            </a:r>
            <a:endParaRPr lang="en-US" sz="1600" b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Printed" hidden="1"/>
          <p:cNvSpPr txBox="1">
            <a:spLocks noChangeArrowheads="1"/>
          </p:cNvSpPr>
          <p:nvPr/>
        </p:nvSpPr>
        <p:spPr bwMode="auto">
          <a:xfrm rot="5400000">
            <a:off x="8947944" y="3929856"/>
            <a:ext cx="250825" cy="936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="0" dirty="0" smtClean="0">
                <a:solidFill>
                  <a:srgbClr val="000000"/>
                </a:solidFill>
                <a:cs typeface="Arial" pitchFamily="34" charset="0"/>
              </a:rPr>
              <a:t>Printed</a:t>
            </a:r>
            <a:endParaRPr lang="en-US" sz="1600" b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5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725" y="1990725"/>
            <a:ext cx="43894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35" name="SlideLogoSeparator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589963" y="6532563"/>
            <a:ext cx="412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it-IT" sz="1200" b="0" smtClean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48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2" r:id="rId1"/>
    <p:sldLayoutId id="2147485633" r:id="rId2"/>
    <p:sldLayoutId id="2147485634" r:id="rId3"/>
    <p:sldLayoutId id="2147485635" r:id="rId4"/>
    <p:sldLayoutId id="2147485636" r:id="rId5"/>
    <p:sldLayoutId id="2147485637" r:id="rId6"/>
    <p:sldLayoutId id="2147485638" r:id="rId7"/>
    <p:sldLayoutId id="2147485639" r:id="rId8"/>
    <p:sldLayoutId id="2147485640" r:id="rId9"/>
    <p:sldLayoutId id="2147485641" r:id="rId10"/>
    <p:sldLayoutId id="2147485642" r:id="rId11"/>
  </p:sldLayoutIdLst>
  <p:hf hdr="0" dt="0"/>
  <p:txStyles>
    <p:titleStyle>
      <a:lvl1pPr algn="l" defTabSz="90646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646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90646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90646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90646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64831" algn="l" defTabSz="910335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929700" algn="l" defTabSz="910335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394557" algn="l" defTabSz="910335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859406" algn="l" defTabSz="910335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344488" indent="-344488" algn="l" defTabSz="90646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2088" indent="-190500" algn="l" defTabSz="9064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0375" indent="-261938" algn="l" defTabSz="9064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0713" indent="-152400" algn="l" defTabSz="9064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54063" indent="-127000" algn="l" defTabSz="9064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3466" indent="-132353" algn="l" defTabSz="910335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88318" indent="-132353" algn="l" defTabSz="910335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53170" indent="-132353" algn="l" defTabSz="910335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618022" indent="-132353" algn="l" defTabSz="910335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29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831" algn="l" defTabSz="929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9700" algn="l" defTabSz="929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4557" algn="l" defTabSz="929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9406" algn="l" defTabSz="929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4261" algn="l" defTabSz="929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9111" algn="l" defTabSz="929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3964" algn="l" defTabSz="929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8818" algn="l" defTabSz="929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2" tIns="45538" rIns="91072" bIns="45538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2" tIns="45538" rIns="91072" bIns="45538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2" tIns="45538" rIns="91072" bIns="45538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2662BDC-C16C-4356-AF4E-B700CBA03BD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-180975" y="-531813"/>
            <a:ext cx="15843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72" tIns="45538" rIns="91072" bIns="45538" anchor="ctr"/>
          <a:lstStyle/>
          <a:p>
            <a:endParaRPr lang="de-DE" altLang="it-IT" b="0" smtClean="0"/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1042988" y="-531813"/>
            <a:ext cx="91440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72" tIns="45538" rIns="91072" bIns="45538" anchor="ctr"/>
          <a:lstStyle/>
          <a:p>
            <a:endParaRPr lang="de-DE" altLang="it-IT" b="0" smtClean="0"/>
          </a:p>
        </p:txBody>
      </p:sp>
    </p:spTree>
    <p:extLst>
      <p:ext uri="{BB962C8B-B14F-4D97-AF65-F5344CB8AC3E}">
        <p14:creationId xmlns:p14="http://schemas.microsoft.com/office/powerpoint/2010/main" val="401404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4" r:id="rId1"/>
    <p:sldLayoutId id="2147485645" r:id="rId2"/>
    <p:sldLayoutId id="2147485646" r:id="rId3"/>
    <p:sldLayoutId id="2147485647" r:id="rId4"/>
    <p:sldLayoutId id="2147485648" r:id="rId5"/>
    <p:sldLayoutId id="2147485649" r:id="rId6"/>
    <p:sldLayoutId id="2147485650" r:id="rId7"/>
    <p:sldLayoutId id="2147485651" r:id="rId8"/>
    <p:sldLayoutId id="2147485652" r:id="rId9"/>
    <p:sldLayoutId id="2147485653" r:id="rId10"/>
    <p:sldLayoutId id="2147485654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54013" indent="-354013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4013" indent="-354013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4013" indent="-354013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4013" indent="-354013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4013" indent="-354013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2694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68057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341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7878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38188" indent="-280988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35063" indent="-223838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592263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47875" indent="-223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04492" indent="-2276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59856" indent="-2276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15215" indent="-2276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70577" indent="-2276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0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60" algn="l" defTabSz="910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725" algn="l" defTabSz="910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087" algn="l" defTabSz="910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447" algn="l" defTabSz="910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809" algn="l" defTabSz="910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174" algn="l" defTabSz="910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536" algn="l" defTabSz="910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897" algn="l" defTabSz="910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/>
              <a:t>Second </a:t>
            </a:r>
            <a:r>
              <a:rPr lang="fr-BE" altLang="en-US" dirty="0" err="1"/>
              <a:t>level</a:t>
            </a:r>
            <a:endParaRPr lang="en-GB" altLang="en-US" dirty="0"/>
          </a:p>
          <a:p>
            <a:pPr lvl="1"/>
            <a:r>
              <a:rPr lang="en-GB" altLang="en-US" dirty="0"/>
              <a:t>Third level</a:t>
            </a:r>
          </a:p>
          <a:p>
            <a:pPr lvl="2"/>
            <a:r>
              <a:rPr lang="en-GB" altLang="en-US" dirty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9F1CF5E5-88D8-461B-A688-A72D1FF0F7D6}" type="slidenum">
              <a:rPr lang="en-GB" altLang="en-US" b="0">
                <a:solidFill>
                  <a:srgbClr val="000000"/>
                </a:solidFill>
              </a:rPr>
              <a:pPr/>
              <a:t>‹N›</a:t>
            </a:fld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1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8" r:id="rId1"/>
    <p:sldLayoutId id="2147485669" r:id="rId2"/>
    <p:sldLayoutId id="2147485670" r:id="rId3"/>
    <p:sldLayoutId id="2147485671" r:id="rId4"/>
    <p:sldLayoutId id="2147485672" r:id="rId5"/>
    <p:sldLayoutId id="2147485673" r:id="rId6"/>
    <p:sldLayoutId id="2147485674" r:id="rId7"/>
    <p:sldLayoutId id="2147485675" r:id="rId8"/>
    <p:sldLayoutId id="2147485676" r:id="rId9"/>
    <p:sldLayoutId id="2147485677" r:id="rId10"/>
    <p:sldLayoutId id="2147485678" r:id="rId11"/>
  </p:sldLayoutIdLst>
  <p:hf hd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lang="en-GB" altLang="en-US" sz="2400" b="1" i="0" dirty="0" smtClean="0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lang="en-GB" altLang="en-US" sz="2000" b="1" dirty="0" smtClean="0">
          <a:solidFill>
            <a:srgbClr val="808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34950"/>
            <a:ext cx="87931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5123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763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it-IT" sz="1400" b="0" smtClean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028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3729037" cy="2206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3077" name="McK Slide Elements"/>
          <p:cNvGrpSpPr>
            <a:grpSpLocks/>
          </p:cNvGrpSpPr>
          <p:nvPr/>
        </p:nvGrpSpPr>
        <p:grpSpPr bwMode="auto">
          <a:xfrm>
            <a:off x="122238" y="6202363"/>
            <a:ext cx="8721725" cy="519112"/>
            <a:chOff x="75" y="3829"/>
            <a:chExt cx="5385" cy="321"/>
          </a:xfrm>
        </p:grpSpPr>
        <p:sp>
          <p:nvSpPr>
            <p:cNvPr id="103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 b="0" dirty="0" smtClean="0">
                  <a:solidFill>
                    <a:srgbClr val="000000"/>
                  </a:solidFill>
                  <a:cs typeface="Arial" pitchFamily="34" charset="0"/>
                </a:rPr>
                <a:t>1 Footnote</a:t>
              </a:r>
            </a:p>
          </p:txBody>
        </p:sp>
        <p:sp>
          <p:nvSpPr>
            <p:cNvPr id="103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608013" indent="-608013"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2844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7416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1988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6560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t-IT" sz="1000" b="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3078" name="ACET" hidden="1"/>
          <p:cNvGrpSpPr>
            <a:grpSpLocks/>
          </p:cNvGrpSpPr>
          <p:nvPr/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3084" name="AutoShape 249" hidden="1"/>
            <p:cNvCxnSpPr>
              <a:cxnSpLocks noChangeShapeType="1"/>
              <a:stCxn id="5133" idx="4"/>
              <a:endCxn id="513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3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t-IT" sz="1600" smtClean="0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it-IT" sz="1600" b="0" smtClean="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0138" y="6565900"/>
            <a:ext cx="198437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AA85ACD-F12F-4B49-A39B-0FD4AD82A9BE}" type="slidenum">
              <a:rPr lang="en-US" b="0"/>
              <a:pPr>
                <a:defRPr/>
              </a:pPr>
              <a:t>‹N›</a:t>
            </a:fld>
            <a:r>
              <a:rPr lang="en-US" b="0"/>
              <a:t> </a:t>
            </a:r>
          </a:p>
        </p:txBody>
      </p:sp>
      <p:sp>
        <p:nvSpPr>
          <p:cNvPr id="1032" name="Working Draft" hidden="1"/>
          <p:cNvSpPr txBox="1">
            <a:spLocks noChangeArrowheads="1"/>
          </p:cNvSpPr>
          <p:nvPr/>
        </p:nvSpPr>
        <p:spPr bwMode="auto">
          <a:xfrm rot="5400000">
            <a:off x="8000207" y="2782093"/>
            <a:ext cx="2146300" cy="936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="0" dirty="0" smtClean="0">
                <a:solidFill>
                  <a:srgbClr val="000000"/>
                </a:solidFill>
                <a:cs typeface="Arial" pitchFamily="34" charset="0"/>
              </a:rPr>
              <a:t>Last Modified 05/04/2012 00:11:34 W. Europe Standard Time</a:t>
            </a:r>
            <a:endParaRPr lang="en-US" sz="1600" b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Printed" hidden="1"/>
          <p:cNvSpPr txBox="1">
            <a:spLocks noChangeArrowheads="1"/>
          </p:cNvSpPr>
          <p:nvPr/>
        </p:nvSpPr>
        <p:spPr bwMode="auto">
          <a:xfrm rot="5400000">
            <a:off x="8947944" y="3929856"/>
            <a:ext cx="250825" cy="936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="0" dirty="0" smtClean="0">
                <a:solidFill>
                  <a:srgbClr val="000000"/>
                </a:solidFill>
                <a:cs typeface="Arial" pitchFamily="34" charset="0"/>
              </a:rPr>
              <a:t>Printed</a:t>
            </a:r>
            <a:endParaRPr lang="en-US" sz="1600" b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725" y="1990725"/>
            <a:ext cx="43894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35" name="SlideLogoSeparator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589963" y="6532563"/>
            <a:ext cx="412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it-IT" sz="1200" b="0" smtClean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55894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</p:sldLayoutIdLst>
  <p:hf hdr="0" dt="0"/>
  <p:txStyles>
    <p:titleStyle>
      <a:lvl1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64431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928914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393377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857831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8913" indent="-187325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58763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7538" indent="-149225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52475" indent="-123825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2429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86887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51345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615802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431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8914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3377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7831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2290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6746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6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5665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4.png"/><Relationship Id="rId5" Type="http://schemas.openxmlformats.org/officeDocument/2006/relationships/image" Target="cid:image002.jpg@01D1BCEE.24FE50E0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9400" y="1422400"/>
            <a:ext cx="8613775" cy="5247532"/>
          </a:xfrm>
          <a:prstGeom prst="rect">
            <a:avLst/>
          </a:prstGeom>
        </p:spPr>
        <p:txBody>
          <a:bodyPr lIns="91382" tIns="45691" rIns="91382" bIns="45691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it-IT" sz="3200" dirty="0" smtClean="0">
                <a:solidFill>
                  <a:srgbClr val="3333CC"/>
                </a:solidFill>
                <a:latin typeface="Tahoma" pitchFamily="34" charset="0"/>
                <a:cs typeface="Arial"/>
              </a:rPr>
              <a:t>SET </a:t>
            </a:r>
            <a:r>
              <a:rPr lang="it-IT" sz="3200" dirty="0">
                <a:solidFill>
                  <a:srgbClr val="3333CC"/>
                </a:solidFill>
                <a:latin typeface="Tahoma" pitchFamily="34" charset="0"/>
                <a:cs typeface="Arial"/>
              </a:rPr>
              <a:t>Plan </a:t>
            </a:r>
            <a:r>
              <a:rPr lang="it-IT" sz="3200" dirty="0" smtClean="0">
                <a:solidFill>
                  <a:srgbClr val="3333CC"/>
                </a:solidFill>
                <a:latin typeface="Tahoma" pitchFamily="34" charset="0"/>
                <a:cs typeface="Arial"/>
              </a:rPr>
              <a:t>e Innovazione: modificare la </a:t>
            </a:r>
            <a:r>
              <a:rPr lang="it-IT" sz="3200" dirty="0" err="1" smtClean="0">
                <a:solidFill>
                  <a:srgbClr val="3333CC"/>
                </a:solidFill>
                <a:latin typeface="Tahoma" pitchFamily="34" charset="0"/>
                <a:cs typeface="Arial"/>
              </a:rPr>
              <a:t>governance</a:t>
            </a:r>
            <a:r>
              <a:rPr lang="it-IT" sz="3200" dirty="0" smtClean="0">
                <a:solidFill>
                  <a:srgbClr val="3333CC"/>
                </a:solidFill>
                <a:latin typeface="Tahoma" pitchFamily="34" charset="0"/>
                <a:cs typeface="Arial"/>
              </a:rPr>
              <a:t> per favorire la ricerca energetica</a:t>
            </a:r>
            <a:endParaRPr lang="en-GB" sz="3200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hangingPunct="0">
              <a:lnSpc>
                <a:spcPct val="80000"/>
              </a:lnSpc>
              <a:spcAft>
                <a:spcPct val="40000"/>
              </a:spcAft>
              <a:defRPr/>
            </a:pPr>
            <a:endParaRPr lang="en-GB" b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hangingPunct="0">
              <a:lnSpc>
                <a:spcPct val="80000"/>
              </a:lnSpc>
              <a:spcAft>
                <a:spcPct val="80000"/>
              </a:spcAft>
              <a:defRPr/>
            </a:pPr>
            <a:endParaRPr lang="it-IT" sz="1200" i="1" dirty="0">
              <a:solidFill>
                <a:srgbClr val="3333CC"/>
              </a:solidFill>
              <a:latin typeface="Tahoma" pitchFamily="34" charset="0"/>
              <a:cs typeface="Times New Roman" pitchFamily="18" charset="0"/>
            </a:endParaRPr>
          </a:p>
          <a:p>
            <a:pPr algn="ctr" eaLnBrk="0" hangingPunct="0">
              <a:spcAft>
                <a:spcPct val="5000"/>
              </a:spcAft>
              <a:defRPr/>
            </a:pPr>
            <a:endParaRPr lang="it-IT" b="1" i="1" dirty="0" smtClean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hangingPunct="0">
              <a:spcAft>
                <a:spcPct val="5000"/>
              </a:spcAft>
              <a:defRPr/>
            </a:pPr>
            <a:r>
              <a:rPr lang="it-IT" sz="2400" b="1" dirty="0" smtClean="0">
                <a:solidFill>
                  <a:srgbClr val="3333CC"/>
                </a:solidFill>
                <a:latin typeface="Tahoma" pitchFamily="34" charset="0"/>
                <a:cs typeface="Arial"/>
              </a:rPr>
              <a:t>Marcello Capra</a:t>
            </a:r>
          </a:p>
          <a:p>
            <a:pPr algn="ctr" eaLnBrk="0" hangingPunct="0">
              <a:spcAft>
                <a:spcPct val="5000"/>
              </a:spcAft>
              <a:defRPr/>
            </a:pPr>
            <a:endParaRPr lang="it-IT" sz="1400" dirty="0" smtClean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hangingPunct="0">
              <a:spcAft>
                <a:spcPct val="5000"/>
              </a:spcAft>
              <a:defRPr/>
            </a:pPr>
            <a:r>
              <a:rPr lang="it-IT" sz="1400" dirty="0" smtClean="0">
                <a:solidFill>
                  <a:srgbClr val="3333CC"/>
                </a:solidFill>
                <a:latin typeface="Tahoma" pitchFamily="34" charset="0"/>
                <a:cs typeface="Arial"/>
              </a:rPr>
              <a:t>Delegato SET Plan</a:t>
            </a:r>
            <a:endParaRPr lang="it-IT" sz="1400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hangingPunct="0">
              <a:spcAft>
                <a:spcPct val="5000"/>
              </a:spcAft>
              <a:defRPr/>
            </a:pPr>
            <a:r>
              <a:rPr lang="it-IT" sz="1400" b="1" dirty="0" smtClean="0">
                <a:solidFill>
                  <a:srgbClr val="3333CC"/>
                </a:solidFill>
                <a:latin typeface="Tahoma" pitchFamily="34" charset="0"/>
                <a:cs typeface="Arial"/>
              </a:rPr>
              <a:t>Ministero dello Sviluppo Economico</a:t>
            </a:r>
          </a:p>
          <a:p>
            <a:pPr algn="ctr" eaLnBrk="0" hangingPunct="0">
              <a:spcAft>
                <a:spcPct val="5000"/>
              </a:spcAft>
              <a:defRPr/>
            </a:pPr>
            <a:endParaRPr lang="it-IT" sz="1400" i="1" dirty="0" smtClean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hangingPunct="0">
              <a:spcAft>
                <a:spcPct val="5000"/>
              </a:spcAft>
              <a:defRPr/>
            </a:pPr>
            <a:endParaRPr lang="it-IT" sz="1400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hangingPunct="0">
              <a:spcAft>
                <a:spcPct val="5000"/>
              </a:spcAft>
              <a:defRPr/>
            </a:pPr>
            <a:endParaRPr lang="it-IT" sz="1400" i="1" dirty="0" smtClean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hangingPunct="0">
              <a:spcAft>
                <a:spcPct val="5000"/>
              </a:spcAft>
              <a:defRPr/>
            </a:pPr>
            <a:endParaRPr lang="it-IT" sz="1400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hangingPunct="0">
              <a:spcAft>
                <a:spcPct val="5000"/>
              </a:spcAft>
              <a:defRPr/>
            </a:pPr>
            <a:endParaRPr lang="it-IT" sz="1400" i="1" dirty="0" smtClean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hangingPunct="0">
              <a:spcAft>
                <a:spcPct val="5000"/>
              </a:spcAft>
              <a:defRPr/>
            </a:pPr>
            <a:r>
              <a:rPr lang="it-IT" sz="1400" i="1" dirty="0" smtClean="0">
                <a:solidFill>
                  <a:srgbClr val="3333CC"/>
                </a:solidFill>
                <a:latin typeface="Tahoma" pitchFamily="34" charset="0"/>
                <a:cs typeface="Arial"/>
              </a:rPr>
              <a:t>Giornata di Studio, Premio </a:t>
            </a:r>
            <a:r>
              <a:rPr lang="it-IT" sz="1400" i="1" dirty="0" err="1" smtClean="0">
                <a:solidFill>
                  <a:srgbClr val="3333CC"/>
                </a:solidFill>
                <a:latin typeface="Tahoma" pitchFamily="34" charset="0"/>
                <a:cs typeface="Arial"/>
              </a:rPr>
              <a:t>Sapio</a:t>
            </a:r>
            <a:r>
              <a:rPr lang="it-IT" sz="1400" i="1" dirty="0" smtClean="0">
                <a:solidFill>
                  <a:srgbClr val="3333CC"/>
                </a:solidFill>
                <a:latin typeface="Tahoma" pitchFamily="34" charset="0"/>
                <a:cs typeface="Arial"/>
              </a:rPr>
              <a:t>  </a:t>
            </a:r>
          </a:p>
          <a:p>
            <a:pPr algn="ctr" eaLnBrk="0" hangingPunct="0">
              <a:spcAft>
                <a:spcPct val="5000"/>
              </a:spcAft>
              <a:defRPr/>
            </a:pPr>
            <a:r>
              <a:rPr lang="it-IT" sz="1400" i="1" dirty="0" smtClean="0">
                <a:solidFill>
                  <a:srgbClr val="3333CC"/>
                </a:solidFill>
                <a:latin typeface="Tahoma" pitchFamily="34" charset="0"/>
                <a:cs typeface="Arial"/>
              </a:rPr>
              <a:t>Milano, 27 febbraio 2018</a:t>
            </a:r>
            <a:endParaRPr lang="it-IT" sz="1400" b="1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88224" y="6473403"/>
            <a:ext cx="2133600" cy="365125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7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769582"/>
            <a:ext cx="6564555" cy="1675641"/>
          </a:xfrm>
        </p:spPr>
        <p:txBody>
          <a:bodyPr/>
          <a:lstStyle/>
          <a:p>
            <a:pPr marL="450900">
              <a:spcBef>
                <a:spcPts val="5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è"/>
            </a:pPr>
            <a:r>
              <a:rPr lang="en-US" sz="1800" b="1" kern="1200" dirty="0">
                <a:solidFill>
                  <a:srgbClr val="0F5494"/>
                </a:solidFill>
                <a:latin typeface="Verdana" pitchFamily="34" charset="0"/>
              </a:rPr>
              <a:t>Market failure regarding access to </a:t>
            </a:r>
            <a:r>
              <a:rPr lang="en-US" sz="1800" b="1" kern="1200" dirty="0" smtClean="0">
                <a:solidFill>
                  <a:srgbClr val="0F5494"/>
                </a:solidFill>
                <a:latin typeface="Verdana" pitchFamily="34" charset="0"/>
              </a:rPr>
              <a:t>finance</a:t>
            </a:r>
            <a:endParaRPr lang="en-US" sz="1800" b="1" kern="1200" dirty="0">
              <a:solidFill>
                <a:srgbClr val="0F5494"/>
              </a:solidFill>
              <a:latin typeface="Verdana" pitchFamily="34" charset="0"/>
            </a:endParaRPr>
          </a:p>
          <a:p>
            <a:pPr marL="450900">
              <a:buClr>
                <a:srgbClr val="0000FF"/>
              </a:buClr>
              <a:buFont typeface="Wingdings" panose="05000000000000000000" pitchFamily="2" charset="2"/>
              <a:buChar char="è"/>
            </a:pPr>
            <a:r>
              <a:rPr lang="en-US" sz="1800" b="1" kern="1200" dirty="0">
                <a:solidFill>
                  <a:srgbClr val="0F5494"/>
                </a:solidFill>
                <a:latin typeface="Verdana" pitchFamily="34" charset="0"/>
              </a:rPr>
              <a:t>Large investment needs (in </a:t>
            </a:r>
            <a:r>
              <a:rPr lang="en-US" sz="1800" b="1" kern="1200" dirty="0" smtClean="0">
                <a:solidFill>
                  <a:srgbClr val="0F5494"/>
                </a:solidFill>
                <a:latin typeface="Verdana" pitchFamily="34" charset="0"/>
              </a:rPr>
              <a:t>2016: could reach ~ 20 billion by </a:t>
            </a:r>
            <a:r>
              <a:rPr lang="en-US" sz="1800" b="1" kern="1200" dirty="0">
                <a:solidFill>
                  <a:srgbClr val="0F5494"/>
                </a:solidFill>
                <a:latin typeface="Verdana" pitchFamily="34" charset="0"/>
              </a:rPr>
              <a:t>2020 </a:t>
            </a:r>
            <a:r>
              <a:rPr lang="en-US" sz="1800" b="1" kern="1200" dirty="0" smtClean="0">
                <a:solidFill>
                  <a:srgbClr val="0F5494"/>
                </a:solidFill>
                <a:latin typeface="Verdana" pitchFamily="34" charset="0"/>
              </a:rPr>
              <a:t>in renewable alone)</a:t>
            </a:r>
            <a:endParaRPr lang="en-US" sz="1800" b="1" kern="1200" dirty="0">
              <a:solidFill>
                <a:srgbClr val="0F5494"/>
              </a:solidFill>
              <a:latin typeface="Verdana" pitchFamily="34" charset="0"/>
            </a:endParaRPr>
          </a:p>
          <a:p>
            <a:pPr marL="450900">
              <a:buClrTx/>
            </a:pPr>
            <a:endParaRPr lang="en-US" sz="1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771" y="1666774"/>
            <a:ext cx="1189023" cy="4205618"/>
          </a:xfrm>
          <a:prstGeom prst="rect">
            <a:avLst/>
          </a:prstGeom>
          <a:solidFill>
            <a:srgbClr val="C00000"/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32676" y="5872392"/>
            <a:ext cx="2268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TRL: </a:t>
            </a:r>
          </a:p>
          <a:p>
            <a:r>
              <a:rPr lang="de-DE" sz="1800" dirty="0"/>
              <a:t>Technological </a:t>
            </a:r>
          </a:p>
          <a:p>
            <a:r>
              <a:rPr lang="de-DE" sz="1800" dirty="0" err="1"/>
              <a:t>Readiness</a:t>
            </a:r>
            <a:r>
              <a:rPr lang="de-DE" sz="1800" dirty="0"/>
              <a:t> Level</a:t>
            </a:r>
            <a:endParaRPr lang="en-GB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051107" y="3382256"/>
            <a:ext cx="738664" cy="2490136"/>
          </a:xfrm>
          <a:prstGeom prst="rect">
            <a:avLst/>
          </a:prstGeom>
          <a:solidFill>
            <a:srgbClr val="FFC0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de-DE" sz="1800" dirty="0" smtClean="0"/>
              <a:t>Typ</a:t>
            </a:r>
            <a:r>
              <a:rPr lang="en-US" sz="1800" dirty="0" err="1" smtClean="0"/>
              <a:t>ical</a:t>
            </a:r>
            <a:r>
              <a:rPr lang="en-CA" sz="1800" dirty="0" smtClean="0"/>
              <a:t> Grant </a:t>
            </a:r>
            <a:r>
              <a:rPr lang="en-NZ" sz="1800" dirty="0" smtClean="0"/>
              <a:t>Funding</a:t>
            </a:r>
            <a:endParaRPr lang="en-NZ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108763" y="1151798"/>
            <a:ext cx="738664" cy="1029952"/>
          </a:xfrm>
          <a:prstGeom prst="rect">
            <a:avLst/>
          </a:prstGeom>
          <a:solidFill>
            <a:srgbClr val="00B0F0"/>
          </a:solidFill>
        </p:spPr>
        <p:txBody>
          <a:bodyPr vert="vert270" wrap="square" rtlCol="0">
            <a:spAutoFit/>
          </a:bodyPr>
          <a:lstStyle/>
          <a:p>
            <a:r>
              <a:rPr lang="de-DE" sz="1800" dirty="0" smtClean="0"/>
              <a:t>Market</a:t>
            </a:r>
          </a:p>
          <a:p>
            <a:endParaRPr lang="en-GB" sz="1800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33" y="2439170"/>
            <a:ext cx="2880320" cy="499634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Down Arrow 14"/>
          <p:cNvSpPr>
            <a:spLocks noChangeArrowheads="1"/>
          </p:cNvSpPr>
          <p:nvPr/>
        </p:nvSpPr>
        <p:spPr bwMode="auto">
          <a:xfrm rot="5400000">
            <a:off x="7170745" y="2350321"/>
            <a:ext cx="576263" cy="7002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33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 b="0" i="0"/>
          </a:p>
        </p:txBody>
      </p:sp>
      <p:sp>
        <p:nvSpPr>
          <p:cNvPr id="6" name="TextBox 5"/>
          <p:cNvSpPr txBox="1"/>
          <p:nvPr/>
        </p:nvSpPr>
        <p:spPr>
          <a:xfrm>
            <a:off x="358035" y="1495630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600" dirty="0">
                <a:solidFill>
                  <a:srgbClr val="0000FF"/>
                </a:solidFill>
                <a:sym typeface="Symbol"/>
              </a:rPr>
              <a:t></a:t>
            </a:r>
            <a:r>
              <a:rPr lang="fr-BE" sz="1800" dirty="0">
                <a:solidFill>
                  <a:srgbClr val="00B050"/>
                </a:solidFill>
                <a:sym typeface="Symbol"/>
              </a:rPr>
              <a:t> </a:t>
            </a:r>
            <a:r>
              <a:rPr lang="en-ZW" sz="1800" dirty="0" smtClean="0"/>
              <a:t>Overcoming </a:t>
            </a:r>
            <a:r>
              <a:rPr lang="en-ZW" sz="1800" dirty="0"/>
              <a:t>the Valley of Death between demonstration </a:t>
            </a:r>
            <a:r>
              <a:rPr lang="en-ZW" sz="1800" dirty="0" smtClean="0"/>
              <a:t>and commercialisation</a:t>
            </a:r>
            <a:endParaRPr lang="en-GB" sz="1200" b="0" dirty="0"/>
          </a:p>
        </p:txBody>
      </p:sp>
      <p:sp>
        <p:nvSpPr>
          <p:cNvPr id="11" name="Rectangle 10"/>
          <p:cNvSpPr/>
          <p:nvPr/>
        </p:nvSpPr>
        <p:spPr>
          <a:xfrm>
            <a:off x="5509976" y="44624"/>
            <a:ext cx="3591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>
                <a:ln w="9525">
                  <a:solidFill>
                    <a:srgbClr val="E78A5C">
                      <a:lumMod val="50000"/>
                    </a:srgbClr>
                  </a:solidFill>
                  <a:prstDash val="solid"/>
                </a:ln>
                <a:solidFill>
                  <a:srgbClr val="E78A5C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First-Of-A-</a:t>
            </a:r>
            <a:r>
              <a:rPr lang="fr-BE" sz="2000" dirty="0" err="1" smtClean="0">
                <a:ln w="9525">
                  <a:solidFill>
                    <a:srgbClr val="E78A5C">
                      <a:lumMod val="50000"/>
                    </a:srgbClr>
                  </a:solidFill>
                  <a:prstDash val="solid"/>
                </a:ln>
                <a:solidFill>
                  <a:srgbClr val="E78A5C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Kind</a:t>
            </a:r>
            <a:r>
              <a:rPr lang="fr-BE" sz="2000" dirty="0" smtClean="0">
                <a:ln w="9525">
                  <a:solidFill>
                    <a:srgbClr val="E78A5C">
                      <a:lumMod val="50000"/>
                    </a:srgbClr>
                  </a:solidFill>
                  <a:prstDash val="solid"/>
                </a:ln>
                <a:solidFill>
                  <a:srgbClr val="E78A5C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 </a:t>
            </a:r>
            <a:r>
              <a:rPr lang="fr-BE" sz="2000" dirty="0" err="1" smtClean="0">
                <a:ln w="9525">
                  <a:solidFill>
                    <a:srgbClr val="E78A5C">
                      <a:lumMod val="50000"/>
                    </a:srgbClr>
                  </a:solidFill>
                  <a:prstDash val="solid"/>
                </a:ln>
                <a:solidFill>
                  <a:srgbClr val="E78A5C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Demonstration</a:t>
            </a:r>
            <a:r>
              <a:rPr lang="fr-BE" sz="2000" dirty="0" smtClean="0">
                <a:ln w="9525">
                  <a:solidFill>
                    <a:srgbClr val="E78A5C">
                      <a:lumMod val="50000"/>
                    </a:srgbClr>
                  </a:solidFill>
                  <a:prstDash val="solid"/>
                </a:ln>
                <a:solidFill>
                  <a:srgbClr val="E78A5C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 </a:t>
            </a:r>
            <a:r>
              <a:rPr lang="fr-BE" sz="2000" dirty="0" err="1" smtClean="0">
                <a:ln w="9525">
                  <a:solidFill>
                    <a:srgbClr val="E78A5C">
                      <a:lumMod val="50000"/>
                    </a:srgbClr>
                  </a:solidFill>
                  <a:prstDash val="solid"/>
                </a:ln>
                <a:solidFill>
                  <a:srgbClr val="E78A5C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Projects</a:t>
            </a:r>
            <a:endParaRPr lang="en-GB" sz="2000" dirty="0">
              <a:ln w="9525">
                <a:solidFill>
                  <a:srgbClr val="E78A5C">
                    <a:lumMod val="50000"/>
                  </a:srgbClr>
                </a:solidFill>
                <a:prstDash val="solid"/>
              </a:ln>
              <a:solidFill>
                <a:srgbClr val="E78A5C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75B6-0A7A-4101-8458-64C7915D167D}" type="slidenum">
              <a:rPr lang="en-GB" altLang="en-US" smtClean="0">
                <a:solidFill>
                  <a:srgbClr val="000000"/>
                </a:solidFill>
              </a:rPr>
              <a:pPr/>
              <a:t>10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1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-612576" y="1125538"/>
            <a:ext cx="10009112" cy="446276"/>
          </a:xfrm>
        </p:spPr>
        <p:txBody>
          <a:bodyPr/>
          <a:lstStyle/>
          <a:p>
            <a:pPr algn="ctr"/>
            <a:r>
              <a:rPr lang="it-IT" altLang="it-IT" sz="2600" dirty="0" smtClean="0">
                <a:cs typeface="Arial" charset="0"/>
              </a:rPr>
              <a:t>    </a:t>
            </a:r>
            <a:r>
              <a:rPr lang="it-IT" altLang="it-IT" sz="2900" dirty="0" err="1" smtClean="0"/>
              <a:t>Governance</a:t>
            </a:r>
            <a:r>
              <a:rPr lang="it-IT" altLang="it-IT" sz="2900" dirty="0" smtClean="0"/>
              <a:t> e SET Plan</a:t>
            </a:r>
            <a:endParaRPr lang="en-US" altLang="it-IT" sz="2900" dirty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163513" y="1844823"/>
            <a:ext cx="8815387" cy="454486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 sz="2400" dirty="0"/>
              <a:t>Allineamento del SET Plan ai processi decisionali sulla policy energetica fino al </a:t>
            </a:r>
            <a:r>
              <a:rPr lang="it-IT" altLang="it-IT" sz="2400" dirty="0" smtClean="0"/>
              <a:t>2030 </a:t>
            </a:r>
            <a:r>
              <a:rPr lang="it-IT" altLang="it-IT" sz="2400" dirty="0"/>
              <a:t>in atto a vari livelli (Commissione, Consiglio UE, Parlamento UE, </a:t>
            </a:r>
            <a:r>
              <a:rPr lang="it-IT" altLang="it-IT" sz="2400" dirty="0" smtClean="0"/>
              <a:t>Governi </a:t>
            </a:r>
            <a:r>
              <a:rPr lang="it-IT" altLang="it-IT" sz="2400" dirty="0"/>
              <a:t>nazionali e regionali).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400" dirty="0" smtClean="0"/>
              <a:t>La Commissione opererà nel quadro del SET Plan anche per allineare gli investimenti degli Stati membri e stimolare le possibilità di sviluppare progetti di interesse comune europeo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400" dirty="0" smtClean="0"/>
              <a:t>L’Unione per l’Energia dovrà garantire che gli obiettivi e le misure nazionali in materia di ricerca e innovazione vengano stabiliti nel quadro dei </a:t>
            </a:r>
            <a:r>
              <a:rPr lang="it-IT" sz="2400" b="1" dirty="0" smtClean="0"/>
              <a:t>Piani nazionali integrati per l'energia e il clima previsti per il 2018</a:t>
            </a:r>
          </a:p>
          <a:p>
            <a:pPr>
              <a:buFont typeface="Wingdings" pitchFamily="2" charset="2"/>
              <a:buChar char="Ø"/>
            </a:pPr>
            <a:r>
              <a:rPr lang="it-IT" altLang="it-IT" sz="2400" dirty="0" smtClean="0"/>
              <a:t>Ruolo attivo dei Governi </a:t>
            </a:r>
            <a:r>
              <a:rPr lang="it-IT" altLang="it-IT" sz="2400" dirty="0"/>
              <a:t>nello stimolare la competitività delle imprese europee nel settore </a:t>
            </a:r>
            <a:r>
              <a:rPr lang="it-IT" altLang="it-IT" sz="2400" dirty="0" err="1"/>
              <a:t>clean-energy</a:t>
            </a:r>
            <a:r>
              <a:rPr lang="it-IT" altLang="it-IT" sz="2400" dirty="0"/>
              <a:t> e nel fornire modelli innovativi per affrontare la transizione </a:t>
            </a:r>
            <a:r>
              <a:rPr lang="it-IT" altLang="it-IT" sz="2400" dirty="0" smtClean="0"/>
              <a:t>energetica</a:t>
            </a:r>
            <a:endParaRPr lang="it-IT" altLang="it-IT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sz="2400" dirty="0"/>
          </a:p>
        </p:txBody>
      </p:sp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193D7-2B30-4AEF-95AD-7B48A241C5C7}" type="slidenum">
              <a:rPr lang="en-US" smtClean="0"/>
              <a:pPr>
                <a:defRPr/>
              </a:pPr>
              <a:t>11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638" y="1314450"/>
            <a:ext cx="7488237" cy="5175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238" y="1368425"/>
            <a:ext cx="8137525" cy="78422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  <a:defRPr sz="2400" b="1"/>
            </a:pPr>
            <a:endParaRPr lang="de-DE" sz="2400" b="1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4276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836613"/>
            <a:ext cx="80645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716338"/>
            <a:ext cx="9144000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  <a:tabLst>
                <a:tab pos="85725" algn="l"/>
                <a:tab pos="361950" algn="l"/>
              </a:tabLst>
              <a:defRPr/>
            </a:pPr>
            <a:endParaRPr lang="it-IT" sz="1800" dirty="0" smtClean="0">
              <a:solidFill>
                <a:srgbClr val="0000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  <a:tabLst>
                <a:tab pos="85725" algn="l"/>
                <a:tab pos="361950" algn="l"/>
              </a:tabLst>
              <a:defRPr/>
            </a:pPr>
            <a:r>
              <a:rPr lang="it-IT" sz="180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it-IT" sz="18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occasione </a:t>
            </a:r>
            <a:r>
              <a:rPr lang="it-IT" sz="180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della </a:t>
            </a:r>
            <a:r>
              <a:rPr lang="it-IT" sz="18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COP21 di Parigi è stata </a:t>
            </a:r>
            <a:r>
              <a:rPr lang="it-IT" sz="180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siglato l’Accordo </a:t>
            </a:r>
            <a:r>
              <a:rPr lang="it-IT" sz="1800" i="1" dirty="0" err="1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Mission</a:t>
            </a:r>
            <a:r>
              <a:rPr lang="it-IT" sz="1800" i="1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800" i="1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Innovation</a:t>
            </a:r>
            <a:r>
              <a:rPr lang="it-IT" sz="18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80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cui hanno aderito 22 paesi e la Commissione UE, che rappresentano l’80% della spesa mondiale per la R&amp;S energetica </a:t>
            </a:r>
            <a:endParaRPr lang="it-IT" sz="1800" dirty="0">
              <a:solidFill>
                <a:srgbClr val="0000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  <a:tabLst>
                <a:tab pos="85725" algn="l"/>
                <a:tab pos="361950" algn="l"/>
              </a:tabLst>
              <a:defRPr/>
            </a:pPr>
            <a:r>
              <a:rPr lang="it-IT" sz="18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 paesi aderenti </a:t>
            </a:r>
            <a:r>
              <a:rPr lang="it-IT" sz="1800" u="sng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 sono impegnati a raddoppiare entro 5 anni </a:t>
            </a:r>
            <a:r>
              <a:rPr lang="it-IT" sz="18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gli investimenti nelle attività di R&amp;S su tecnologie </a:t>
            </a:r>
            <a:r>
              <a:rPr lang="it-IT" sz="1800" dirty="0" err="1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low</a:t>
            </a:r>
            <a:r>
              <a:rPr lang="it-IT" sz="180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-carbon (LCT)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  <a:tabLst>
                <a:tab pos="85725" algn="l"/>
                <a:tab pos="361950" algn="l"/>
              </a:tabLst>
              <a:defRPr/>
            </a:pPr>
            <a:r>
              <a:rPr lang="it-IT" sz="18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Parallelamente è stata varata </a:t>
            </a:r>
            <a:r>
              <a:rPr lang="it-IT" sz="180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l’iniziativa </a:t>
            </a:r>
            <a:r>
              <a:rPr lang="it-IT" sz="1800" i="1" dirty="0" err="1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Breakthrough</a:t>
            </a:r>
            <a:r>
              <a:rPr lang="it-IT" sz="1800" i="1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800" i="1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Energy </a:t>
            </a:r>
            <a:r>
              <a:rPr lang="it-IT" sz="1800" i="1" dirty="0" err="1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Coalition</a:t>
            </a:r>
            <a:r>
              <a:rPr lang="it-IT" sz="180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(BEC) da un pool di </a:t>
            </a:r>
            <a:r>
              <a:rPr lang="it-IT" sz="18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investitori privati </a:t>
            </a:r>
            <a:r>
              <a:rPr lang="it-IT" sz="180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guidati da Bill Gates che hanno creato un Fondo di investimento sulle LCT</a:t>
            </a:r>
            <a:endParaRPr lang="it-IT" sz="1800" dirty="0">
              <a:solidFill>
                <a:srgbClr val="0000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de-DE" sz="2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sz="20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b="1" dirty="0"/>
          </a:p>
        </p:txBody>
      </p:sp>
      <p:sp>
        <p:nvSpPr>
          <p:cNvPr id="54278" name="TextBox 3"/>
          <p:cNvSpPr txBox="1">
            <a:spLocks noChangeArrowheads="1"/>
          </p:cNvSpPr>
          <p:nvPr/>
        </p:nvSpPr>
        <p:spPr bwMode="auto">
          <a:xfrm>
            <a:off x="5940425" y="188913"/>
            <a:ext cx="31575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 </a:t>
            </a:r>
            <a:r>
              <a:rPr lang="fr-BE" sz="28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</a:t>
            </a:r>
            <a:endParaRPr lang="en-GB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279" name="TextBox 7"/>
          <p:cNvSpPr txBox="1">
            <a:spLocks noChangeArrowheads="1"/>
          </p:cNvSpPr>
          <p:nvPr/>
        </p:nvSpPr>
        <p:spPr bwMode="auto">
          <a:xfrm>
            <a:off x="7938" y="188913"/>
            <a:ext cx="3556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 21 Paris</a:t>
            </a:r>
            <a:endParaRPr lang="en-GB" sz="2800" b="1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280" name="Titolo 8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it-IT" b="1" dirty="0" smtClean="0"/>
              <a:t>MISSION INNOVATION</a:t>
            </a:r>
          </a:p>
        </p:txBody>
      </p:sp>
      <p:sp>
        <p:nvSpPr>
          <p:cNvPr id="54282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1476375" y="6381750"/>
            <a:ext cx="6983413" cy="476250"/>
          </a:xfrm>
          <a:noFill/>
        </p:spPr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BC068-2F22-438D-AACD-0E5B63D214EC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1542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11161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1116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0" y="116632"/>
            <a:ext cx="91440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193D7-2B30-4AEF-95AD-7B48A241C5C7}" type="slidenum">
              <a:rPr lang="en-US" smtClean="0"/>
              <a:pPr>
                <a:defRPr/>
              </a:pPr>
              <a:t>13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olo 1"/>
          <p:cNvSpPr>
            <a:spLocks noGrp="1"/>
          </p:cNvSpPr>
          <p:nvPr>
            <p:ph type="title"/>
          </p:nvPr>
        </p:nvSpPr>
        <p:spPr>
          <a:xfrm>
            <a:off x="122238" y="838200"/>
            <a:ext cx="8793162" cy="446088"/>
          </a:xfrm>
        </p:spPr>
        <p:txBody>
          <a:bodyPr/>
          <a:lstStyle/>
          <a:p>
            <a:pPr algn="ctr"/>
            <a:r>
              <a:rPr lang="it-IT" altLang="it-IT" sz="2900" dirty="0" smtClean="0"/>
              <a:t>    Le </a:t>
            </a:r>
            <a:r>
              <a:rPr lang="it-IT" altLang="it-IT" sz="2900" i="1" dirty="0" smtClean="0"/>
              <a:t>Innovation </a:t>
            </a:r>
            <a:r>
              <a:rPr lang="it-IT" altLang="it-IT" sz="2900" i="1" dirty="0" err="1" smtClean="0"/>
              <a:t>Challenges</a:t>
            </a:r>
            <a:r>
              <a:rPr lang="it-IT" altLang="it-IT" sz="2900" i="1" dirty="0" smtClean="0"/>
              <a:t> </a:t>
            </a:r>
            <a:r>
              <a:rPr lang="it-IT" altLang="it-IT" sz="2900" dirty="0" smtClean="0"/>
              <a:t>di MI</a:t>
            </a:r>
          </a:p>
        </p:txBody>
      </p:sp>
      <p:sp>
        <p:nvSpPr>
          <p:cNvPr id="110595" name="Segnaposto contenuto 2"/>
          <p:cNvSpPr>
            <a:spLocks noGrp="1"/>
          </p:cNvSpPr>
          <p:nvPr>
            <p:ph idx="1"/>
          </p:nvPr>
        </p:nvSpPr>
        <p:spPr>
          <a:xfrm>
            <a:off x="122238" y="1557338"/>
            <a:ext cx="8914258" cy="4816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it-IT" sz="2000" dirty="0" err="1" smtClean="0"/>
              <a:t>Allo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scopo</a:t>
            </a:r>
            <a:r>
              <a:rPr lang="en-US" altLang="it-IT" sz="2000" dirty="0" smtClean="0"/>
              <a:t> di </a:t>
            </a:r>
            <a:r>
              <a:rPr lang="en-US" altLang="it-IT" sz="2000" dirty="0" err="1" smtClean="0"/>
              <a:t>accelerare</a:t>
            </a:r>
            <a:r>
              <a:rPr lang="en-US" altLang="it-IT" sz="2000" dirty="0" smtClean="0"/>
              <a:t> la R&amp;S </a:t>
            </a:r>
            <a:r>
              <a:rPr lang="en-US" altLang="it-IT" sz="2000" dirty="0" err="1" smtClean="0"/>
              <a:t>nelle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aree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tecnologiche</a:t>
            </a:r>
            <a:r>
              <a:rPr lang="en-US" altLang="it-IT" sz="2000" dirty="0" smtClean="0"/>
              <a:t> in cui </a:t>
            </a:r>
            <a:r>
              <a:rPr lang="en-US" altLang="it-IT" sz="2000" dirty="0" err="1" smtClean="0"/>
              <a:t>i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membri</a:t>
            </a:r>
            <a:r>
              <a:rPr lang="en-US" altLang="it-IT" sz="2000" dirty="0" smtClean="0"/>
              <a:t> di MI </a:t>
            </a:r>
            <a:r>
              <a:rPr lang="en-US" altLang="it-IT" sz="2000" dirty="0" err="1" smtClean="0"/>
              <a:t>ritengono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opportuno</a:t>
            </a:r>
            <a:r>
              <a:rPr lang="en-US" altLang="it-IT" sz="2000" dirty="0" smtClean="0"/>
              <a:t> di </a:t>
            </a:r>
            <a:r>
              <a:rPr lang="en-US" altLang="it-IT" sz="2000" dirty="0" err="1" smtClean="0"/>
              <a:t>accrescere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l’impegno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nella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lotta</a:t>
            </a:r>
            <a:r>
              <a:rPr lang="en-US" altLang="it-IT" sz="2000" dirty="0" smtClean="0"/>
              <a:t> al </a:t>
            </a:r>
            <a:r>
              <a:rPr lang="en-US" altLang="it-IT" sz="2000" dirty="0" err="1" smtClean="0"/>
              <a:t>cambiamento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climatico</a:t>
            </a:r>
            <a:r>
              <a:rPr lang="en-US" altLang="it-IT" sz="2000" dirty="0" smtClean="0"/>
              <a:t>, </a:t>
            </a:r>
            <a:r>
              <a:rPr lang="en-US" altLang="it-IT" sz="2000" dirty="0" err="1" smtClean="0"/>
              <a:t>sono</a:t>
            </a:r>
            <a:r>
              <a:rPr lang="en-US" altLang="it-IT" sz="2000" dirty="0" smtClean="0"/>
              <a:t> state individuate </a:t>
            </a:r>
            <a:r>
              <a:rPr lang="en-US" altLang="it-IT" sz="2000" dirty="0" err="1" smtClean="0"/>
              <a:t>sette</a:t>
            </a:r>
            <a:r>
              <a:rPr lang="en-US" altLang="it-IT" sz="2000" dirty="0" smtClean="0"/>
              <a:t> </a:t>
            </a:r>
            <a:r>
              <a:rPr lang="en-US" altLang="it-IT" sz="2000" i="1" dirty="0" smtClean="0"/>
              <a:t>Innovation Challenges (IC) </a:t>
            </a:r>
            <a:r>
              <a:rPr lang="en-US" altLang="it-IT" sz="2000" dirty="0" err="1" smtClean="0"/>
              <a:t>sulle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quali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concentrare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gli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sforzi</a:t>
            </a:r>
            <a:r>
              <a:rPr lang="en-US" altLang="it-IT" sz="2000" dirty="0" smtClean="0"/>
              <a:t> e la </a:t>
            </a:r>
            <a:r>
              <a:rPr lang="en-US" altLang="it-IT" sz="2000" dirty="0" err="1" smtClean="0"/>
              <a:t>cooperazione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internazionale</a:t>
            </a:r>
            <a:r>
              <a:rPr lang="en-US" altLang="it-IT" sz="2000" dirty="0" smtClean="0"/>
              <a:t>:</a:t>
            </a:r>
          </a:p>
          <a:p>
            <a:pPr>
              <a:buFont typeface="Wingdings" pitchFamily="2" charset="2"/>
              <a:buChar char="Ø"/>
            </a:pPr>
            <a:endParaRPr lang="en-US" altLang="it-IT" sz="2100" dirty="0" smtClean="0"/>
          </a:p>
          <a:p>
            <a:pPr marL="868362" lvl="4" indent="-457200">
              <a:buFont typeface="+mj-lt"/>
              <a:buAutoNum type="arabicPeriod"/>
            </a:pPr>
            <a:r>
              <a:rPr lang="en-US" altLang="it-IT" sz="1400" b="1" kern="1200" dirty="0" smtClean="0">
                <a:solidFill>
                  <a:srgbClr val="0000FF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 </a:t>
            </a:r>
            <a:r>
              <a:rPr lang="en-US" altLang="it-IT" sz="1400" b="1" kern="1200" dirty="0">
                <a:solidFill>
                  <a:srgbClr val="0000FF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Grids Innovation Challenge </a:t>
            </a:r>
          </a:p>
          <a:p>
            <a:pPr marL="868362" lvl="4" indent="-457200">
              <a:buFont typeface="+mj-lt"/>
              <a:buAutoNum type="arabicPeriod"/>
            </a:pPr>
            <a:r>
              <a:rPr lang="en-US" altLang="it-IT" sz="1400" b="1" kern="1200" dirty="0">
                <a:solidFill>
                  <a:srgbClr val="0000FF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Off-Grid Access to Electricity Innovation Challenge </a:t>
            </a:r>
          </a:p>
          <a:p>
            <a:pPr marL="868362" lvl="4" indent="-457200">
              <a:buFont typeface="+mj-lt"/>
              <a:buAutoNum type="arabicPeriod"/>
            </a:pPr>
            <a:r>
              <a:rPr lang="en-US" altLang="it-IT" sz="1400" b="1" kern="1200" dirty="0">
                <a:solidFill>
                  <a:srgbClr val="0000FF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Carbon Capture Innovation Challenge</a:t>
            </a:r>
          </a:p>
          <a:p>
            <a:pPr marL="868362" lvl="4" indent="-457200">
              <a:buFont typeface="+mj-lt"/>
              <a:buAutoNum type="arabicPeriod"/>
            </a:pPr>
            <a:r>
              <a:rPr lang="en-US" altLang="it-IT" sz="1400" b="1" kern="1200" dirty="0">
                <a:solidFill>
                  <a:srgbClr val="0000FF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Sustainable Biofuels Innovation Challenge </a:t>
            </a:r>
          </a:p>
          <a:p>
            <a:pPr marL="868362" lvl="4" indent="-457200">
              <a:buFont typeface="+mj-lt"/>
              <a:buAutoNum type="arabicPeriod"/>
            </a:pPr>
            <a:r>
              <a:rPr lang="en-US" altLang="it-IT" sz="1400" b="1" kern="1200" dirty="0">
                <a:solidFill>
                  <a:srgbClr val="0000FF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Converting Sunlight Innovation Challenge </a:t>
            </a:r>
          </a:p>
          <a:p>
            <a:pPr marL="868362" lvl="4" indent="-457200">
              <a:buFont typeface="+mj-lt"/>
              <a:buAutoNum type="arabicPeriod"/>
            </a:pPr>
            <a:r>
              <a:rPr lang="en-US" altLang="it-IT" sz="1400" b="1" kern="1200" dirty="0">
                <a:solidFill>
                  <a:srgbClr val="0000FF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Clean Energy Materials Innovation Challenge </a:t>
            </a:r>
          </a:p>
          <a:p>
            <a:pPr marL="868362" lvl="4" indent="-457200">
              <a:buFont typeface="+mj-lt"/>
              <a:buAutoNum type="arabicPeriod"/>
            </a:pPr>
            <a:r>
              <a:rPr lang="en-US" altLang="it-IT" sz="1400" b="1" kern="1200" dirty="0">
                <a:solidFill>
                  <a:srgbClr val="0000FF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Affordable Heating and Cooling of Buildings Innovation </a:t>
            </a:r>
            <a:r>
              <a:rPr lang="en-US" altLang="it-IT" sz="1400" b="1" kern="1200" dirty="0" smtClean="0">
                <a:solidFill>
                  <a:srgbClr val="0000FF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</a:t>
            </a:r>
          </a:p>
          <a:p>
            <a:pPr marL="868362" lvl="4" indent="-457200">
              <a:buFont typeface="+mj-lt"/>
              <a:buAutoNum type="arabicPeriod"/>
            </a:pPr>
            <a:endParaRPr lang="en-US" altLang="it-IT" sz="1400" b="1" kern="1200" dirty="0">
              <a:solidFill>
                <a:srgbClr val="0000FF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8787" lvl="2" indent="-342900">
              <a:buFont typeface="Wingdings" panose="05000000000000000000" pitchFamily="2" charset="2"/>
              <a:buChar char="Ø"/>
            </a:pPr>
            <a:r>
              <a:rPr lang="en-US" altLang="it-IT" sz="2000" dirty="0" err="1">
                <a:ea typeface="+mn-ea"/>
                <a:cs typeface="+mn-cs"/>
              </a:rPr>
              <a:t>L’Italia</a:t>
            </a:r>
            <a:r>
              <a:rPr lang="en-US" altLang="it-IT" sz="2000" dirty="0">
                <a:ea typeface="+mn-ea"/>
                <a:cs typeface="+mn-cs"/>
              </a:rPr>
              <a:t> ha </a:t>
            </a:r>
            <a:r>
              <a:rPr lang="en-US" altLang="it-IT" sz="2000" dirty="0" err="1">
                <a:ea typeface="+mn-ea"/>
                <a:cs typeface="+mn-cs"/>
              </a:rPr>
              <a:t>aderito</a:t>
            </a:r>
            <a:r>
              <a:rPr lang="en-US" altLang="it-IT" sz="2000" dirty="0">
                <a:ea typeface="+mn-ea"/>
                <a:cs typeface="+mn-cs"/>
              </a:rPr>
              <a:t> a </a:t>
            </a:r>
            <a:r>
              <a:rPr lang="en-US" altLang="it-IT" sz="2000" dirty="0" err="1">
                <a:ea typeface="+mn-ea"/>
                <a:cs typeface="+mn-cs"/>
              </a:rPr>
              <a:t>tutte</a:t>
            </a:r>
            <a:r>
              <a:rPr lang="en-US" altLang="it-IT" sz="2000" dirty="0">
                <a:ea typeface="+mn-ea"/>
                <a:cs typeface="+mn-cs"/>
              </a:rPr>
              <a:t> le IC e ha </a:t>
            </a:r>
            <a:r>
              <a:rPr lang="en-US" altLang="it-IT" sz="2000" dirty="0" err="1">
                <a:ea typeface="+mn-ea"/>
                <a:cs typeface="+mn-cs"/>
              </a:rPr>
              <a:t>assunto</a:t>
            </a:r>
            <a:r>
              <a:rPr lang="en-US" altLang="it-IT" sz="2000" dirty="0">
                <a:ea typeface="+mn-ea"/>
                <a:cs typeface="+mn-cs"/>
              </a:rPr>
              <a:t> </a:t>
            </a:r>
            <a:r>
              <a:rPr lang="en-US" altLang="it-IT" sz="2000" dirty="0" err="1" smtClean="0">
                <a:ea typeface="+mn-ea"/>
                <a:cs typeface="+mn-cs"/>
              </a:rPr>
              <a:t>il</a:t>
            </a:r>
            <a:r>
              <a:rPr lang="en-US" altLang="it-IT" sz="2000" dirty="0" smtClean="0">
                <a:ea typeface="+mn-ea"/>
                <a:cs typeface="+mn-cs"/>
              </a:rPr>
              <a:t> </a:t>
            </a:r>
            <a:r>
              <a:rPr lang="en-US" altLang="it-IT" sz="2000" dirty="0" err="1" smtClean="0">
                <a:ea typeface="+mn-ea"/>
                <a:cs typeface="+mn-cs"/>
              </a:rPr>
              <a:t>coordinamento</a:t>
            </a:r>
            <a:r>
              <a:rPr lang="en-US" altLang="it-IT" sz="2000" dirty="0" smtClean="0">
                <a:ea typeface="+mn-ea"/>
                <a:cs typeface="+mn-cs"/>
              </a:rPr>
              <a:t> della </a:t>
            </a:r>
            <a:r>
              <a:rPr lang="en-US" altLang="it-IT" sz="2000" dirty="0">
                <a:ea typeface="+mn-ea"/>
                <a:cs typeface="+mn-cs"/>
              </a:rPr>
              <a:t>IC#1 </a:t>
            </a:r>
            <a:r>
              <a:rPr lang="en-US" altLang="it-IT" sz="2000" dirty="0" err="1">
                <a:ea typeface="+mn-ea"/>
                <a:cs typeface="+mn-cs"/>
              </a:rPr>
              <a:t>insieme</a:t>
            </a:r>
            <a:r>
              <a:rPr lang="en-US" altLang="it-IT" sz="2000" dirty="0">
                <a:ea typeface="+mn-ea"/>
                <a:cs typeface="+mn-cs"/>
              </a:rPr>
              <a:t> a India e </a:t>
            </a:r>
            <a:r>
              <a:rPr lang="en-US" altLang="it-IT" sz="2000" dirty="0" err="1">
                <a:ea typeface="+mn-ea"/>
                <a:cs typeface="+mn-cs"/>
              </a:rPr>
              <a:t>Cina</a:t>
            </a:r>
            <a:endParaRPr lang="en-US" altLang="it-IT" sz="2000" dirty="0">
              <a:ea typeface="+mn-ea"/>
              <a:cs typeface="+mn-cs"/>
            </a:endParaRPr>
          </a:p>
          <a:p>
            <a:pPr marL="458787" lvl="2" indent="-342900">
              <a:buFont typeface="Wingdings" panose="05000000000000000000" pitchFamily="2" charset="2"/>
              <a:buChar char="Ø"/>
            </a:pPr>
            <a:r>
              <a:rPr lang="en-US" altLang="it-IT" sz="2000" dirty="0" err="1">
                <a:ea typeface="+mn-ea"/>
                <a:cs typeface="+mn-cs"/>
              </a:rPr>
              <a:t>Ruolo</a:t>
            </a:r>
            <a:r>
              <a:rPr lang="en-US" altLang="it-IT" sz="2000" dirty="0">
                <a:ea typeface="+mn-ea"/>
                <a:cs typeface="+mn-cs"/>
              </a:rPr>
              <a:t> </a:t>
            </a:r>
            <a:r>
              <a:rPr lang="en-US" altLang="it-IT" sz="2000" dirty="0" err="1">
                <a:ea typeface="+mn-ea"/>
                <a:cs typeface="+mn-cs"/>
              </a:rPr>
              <a:t>attivo</a:t>
            </a:r>
            <a:r>
              <a:rPr lang="en-US" altLang="it-IT" sz="2000" dirty="0">
                <a:ea typeface="+mn-ea"/>
                <a:cs typeface="+mn-cs"/>
              </a:rPr>
              <a:t> </a:t>
            </a:r>
            <a:r>
              <a:rPr lang="en-US" altLang="it-IT" sz="2000" dirty="0" err="1">
                <a:ea typeface="+mn-ea"/>
                <a:cs typeface="+mn-cs"/>
              </a:rPr>
              <a:t>nelle</a:t>
            </a:r>
            <a:r>
              <a:rPr lang="en-US" altLang="it-IT" sz="2000" dirty="0">
                <a:ea typeface="+mn-ea"/>
                <a:cs typeface="+mn-cs"/>
              </a:rPr>
              <a:t> IC#2, IC#4, IC#6 e IC#7; </a:t>
            </a:r>
            <a:r>
              <a:rPr lang="en-US" altLang="it-IT" sz="2000" dirty="0" err="1">
                <a:ea typeface="+mn-ea"/>
                <a:cs typeface="+mn-cs"/>
              </a:rPr>
              <a:t>scambio</a:t>
            </a:r>
            <a:r>
              <a:rPr lang="en-US" altLang="it-IT" sz="2000" dirty="0">
                <a:ea typeface="+mn-ea"/>
                <a:cs typeface="+mn-cs"/>
              </a:rPr>
              <a:t> di </a:t>
            </a:r>
            <a:r>
              <a:rPr lang="en-US" altLang="it-IT" sz="2000" dirty="0" err="1">
                <a:ea typeface="+mn-ea"/>
                <a:cs typeface="+mn-cs"/>
              </a:rPr>
              <a:t>informazioni</a:t>
            </a:r>
            <a:r>
              <a:rPr lang="en-US" altLang="it-IT" sz="2000" dirty="0">
                <a:ea typeface="+mn-ea"/>
                <a:cs typeface="+mn-cs"/>
              </a:rPr>
              <a:t> </a:t>
            </a:r>
            <a:r>
              <a:rPr lang="en-US" altLang="it-IT" sz="2000" dirty="0" err="1">
                <a:ea typeface="+mn-ea"/>
                <a:cs typeface="+mn-cs"/>
              </a:rPr>
              <a:t>nelle</a:t>
            </a:r>
            <a:r>
              <a:rPr lang="en-US" altLang="it-IT" sz="2000" dirty="0">
                <a:ea typeface="+mn-ea"/>
                <a:cs typeface="+mn-cs"/>
              </a:rPr>
              <a:t> </a:t>
            </a:r>
            <a:r>
              <a:rPr lang="en-US" altLang="it-IT" sz="2000" dirty="0" err="1">
                <a:ea typeface="+mn-ea"/>
                <a:cs typeface="+mn-cs"/>
              </a:rPr>
              <a:t>altre</a:t>
            </a:r>
            <a:endParaRPr lang="it-IT" altLang="it-IT" sz="2000" dirty="0">
              <a:ea typeface="+mn-ea"/>
              <a:cs typeface="+mn-cs"/>
            </a:endParaRPr>
          </a:p>
          <a:p>
            <a:endParaRPr lang="it-IT" altLang="it-IT" sz="2100" dirty="0"/>
          </a:p>
          <a:p>
            <a:endParaRPr lang="it-IT" altLang="it-IT" sz="2000" b="1" dirty="0" smtClean="0"/>
          </a:p>
          <a:p>
            <a:endParaRPr lang="it-IT" altLang="it-IT" sz="2000" dirty="0" smtClean="0"/>
          </a:p>
          <a:p>
            <a:endParaRPr lang="it-IT" altLang="it-IT" sz="1800" dirty="0" smtClean="0"/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193D7-2B30-4AEF-95AD-7B48A241C5C7}" type="slidenum">
              <a:rPr lang="en-US" smtClean="0"/>
              <a:pPr>
                <a:defRPr/>
              </a:pPr>
              <a:t>14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olo 1"/>
          <p:cNvSpPr>
            <a:spLocks noGrp="1"/>
          </p:cNvSpPr>
          <p:nvPr>
            <p:ph type="title"/>
          </p:nvPr>
        </p:nvSpPr>
        <p:spPr>
          <a:xfrm>
            <a:off x="122238" y="838200"/>
            <a:ext cx="8793162" cy="446088"/>
          </a:xfrm>
        </p:spPr>
        <p:txBody>
          <a:bodyPr/>
          <a:lstStyle/>
          <a:p>
            <a:pPr algn="ctr"/>
            <a:r>
              <a:rPr lang="it-IT" altLang="it-IT" sz="2900" dirty="0" smtClean="0"/>
              <a:t>    La partecipazione italiana a </a:t>
            </a:r>
            <a:r>
              <a:rPr lang="it-IT" altLang="it-IT" sz="2900" dirty="0" err="1" smtClean="0"/>
              <a:t>Mission</a:t>
            </a:r>
            <a:r>
              <a:rPr lang="it-IT" altLang="it-IT" sz="2900" dirty="0" smtClean="0"/>
              <a:t> Innovation</a:t>
            </a:r>
          </a:p>
        </p:txBody>
      </p:sp>
      <p:sp>
        <p:nvSpPr>
          <p:cNvPr id="110595" name="Segnaposto contenuto 2"/>
          <p:cNvSpPr>
            <a:spLocks noGrp="1"/>
          </p:cNvSpPr>
          <p:nvPr>
            <p:ph idx="1"/>
          </p:nvPr>
        </p:nvSpPr>
        <p:spPr>
          <a:xfrm>
            <a:off x="122238" y="1557338"/>
            <a:ext cx="8793162" cy="4816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altLang="it-IT" sz="2100" dirty="0" smtClean="0"/>
              <a:t>L’Italia ha proposto un piano di raddoppio (</a:t>
            </a:r>
            <a:r>
              <a:rPr lang="it-IT" altLang="it-IT" sz="2100" i="1" dirty="0" err="1" smtClean="0"/>
              <a:t>doubling</a:t>
            </a:r>
            <a:r>
              <a:rPr lang="it-IT" altLang="it-IT" sz="2100" dirty="0" smtClean="0"/>
              <a:t>) per passare </a:t>
            </a:r>
            <a:r>
              <a:rPr lang="it-IT" altLang="it-IT" sz="2100" b="1" dirty="0" smtClean="0"/>
              <a:t>da 222 M€ a 444 M€ entro il 2021 </a:t>
            </a:r>
            <a:r>
              <a:rPr lang="it-IT" altLang="it-IT" sz="2100" dirty="0" smtClean="0"/>
              <a:t>, con investimenti specifici su efficienza, </a:t>
            </a:r>
            <a:r>
              <a:rPr lang="it-IT" altLang="it-IT" sz="2100" dirty="0" err="1" smtClean="0"/>
              <a:t>biofuels</a:t>
            </a:r>
            <a:r>
              <a:rPr lang="it-IT" altLang="it-IT" sz="2100" dirty="0" smtClean="0"/>
              <a:t>, rinnovabili, materiali e </a:t>
            </a:r>
            <a:r>
              <a:rPr lang="it-IT" altLang="it-IT" sz="2100" dirty="0" err="1" smtClean="0"/>
              <a:t>smart</a:t>
            </a:r>
            <a:r>
              <a:rPr lang="it-IT" altLang="it-IT" sz="2100" dirty="0" smtClean="0"/>
              <a:t> </a:t>
            </a:r>
            <a:r>
              <a:rPr lang="it-IT" altLang="it-IT" sz="2100" dirty="0" err="1" smtClean="0"/>
              <a:t>grid</a:t>
            </a:r>
            <a:endParaRPr lang="it-IT" altLang="it-IT" sz="2100" dirty="0" smtClean="0"/>
          </a:p>
          <a:p>
            <a:pPr>
              <a:buFont typeface="Wingdings" pitchFamily="2" charset="2"/>
              <a:buChar char="Ø"/>
            </a:pPr>
            <a:r>
              <a:rPr lang="it-IT" altLang="it-IT" sz="2100" b="1" dirty="0" smtClean="0"/>
              <a:t>Task force </a:t>
            </a:r>
            <a:r>
              <a:rPr lang="it-IT" altLang="it-IT" sz="2100" dirty="0" smtClean="0"/>
              <a:t>a guida MISE con Ministeri (MAECI, MATTM, MIUR, MEF) ed enti pubblici di ricerca (ENEA, CNR, RSE, OGS, IIT)</a:t>
            </a:r>
          </a:p>
          <a:p>
            <a:pPr>
              <a:buFont typeface="Wingdings" pitchFamily="2" charset="2"/>
              <a:buChar char="Ø"/>
            </a:pPr>
            <a:r>
              <a:rPr lang="it-IT" altLang="it-IT" sz="2100" dirty="0" smtClean="0"/>
              <a:t>Definizione di </a:t>
            </a:r>
            <a:r>
              <a:rPr lang="it-IT" altLang="it-IT" sz="2100" dirty="0"/>
              <a:t>programmi di ricerca </a:t>
            </a:r>
            <a:r>
              <a:rPr lang="it-IT" altLang="it-IT" sz="2100" dirty="0" smtClean="0"/>
              <a:t>nazionali </a:t>
            </a:r>
            <a:r>
              <a:rPr lang="it-IT" altLang="it-IT" sz="2100" dirty="0"/>
              <a:t>afferenti </a:t>
            </a:r>
            <a:r>
              <a:rPr lang="it-IT" altLang="it-IT" sz="2100" dirty="0" smtClean="0"/>
              <a:t>principalmente alle </a:t>
            </a:r>
            <a:r>
              <a:rPr lang="it-IT" altLang="it-IT" sz="2100" dirty="0"/>
              <a:t>7 sfide tecnologiche, </a:t>
            </a:r>
            <a:r>
              <a:rPr lang="it-IT" altLang="it-IT" sz="2100" dirty="0" smtClean="0"/>
              <a:t>in accordo alla SEN 2017, </a:t>
            </a:r>
            <a:r>
              <a:rPr lang="it-IT" altLang="it-IT" sz="2100" dirty="0"/>
              <a:t>al SET </a:t>
            </a:r>
            <a:r>
              <a:rPr lang="it-IT" altLang="it-IT" sz="2100" dirty="0" smtClean="0"/>
              <a:t>Plan, </a:t>
            </a:r>
            <a:r>
              <a:rPr lang="it-IT" altLang="it-IT" sz="2100" dirty="0"/>
              <a:t>al </a:t>
            </a:r>
            <a:r>
              <a:rPr lang="it-IT" altLang="it-IT" sz="2100" dirty="0" smtClean="0"/>
              <a:t>PNR, </a:t>
            </a:r>
            <a:r>
              <a:rPr lang="it-IT" altLang="it-IT" sz="2100" dirty="0"/>
              <a:t>quantificando le </a:t>
            </a:r>
            <a:r>
              <a:rPr lang="it-IT" altLang="it-IT" sz="2100" dirty="0" smtClean="0"/>
              <a:t>esigenze </a:t>
            </a:r>
            <a:r>
              <a:rPr lang="it-IT" altLang="it-IT" sz="2100" dirty="0"/>
              <a:t>finanziarie aggiuntive </a:t>
            </a:r>
            <a:r>
              <a:rPr lang="it-IT" altLang="it-IT" sz="2100" dirty="0" smtClean="0"/>
              <a:t>per il raddoppio</a:t>
            </a:r>
          </a:p>
          <a:p>
            <a:pPr>
              <a:buFont typeface="Wingdings" pitchFamily="2" charset="2"/>
              <a:buChar char="Ø"/>
            </a:pPr>
            <a:r>
              <a:rPr lang="it-IT" altLang="it-IT" sz="2100" dirty="0" smtClean="0"/>
              <a:t>Gli </a:t>
            </a:r>
            <a:r>
              <a:rPr lang="it-IT" altLang="it-IT" sz="2100" dirty="0"/>
              <a:t>Enti evidenziano la necessità di effettuare </a:t>
            </a:r>
            <a:r>
              <a:rPr lang="it-IT" altLang="it-IT" sz="2100" b="1" dirty="0"/>
              <a:t>investimenti iniziali in infrastrutture di ricerca e </a:t>
            </a:r>
            <a:r>
              <a:rPr lang="it-IT" altLang="it-IT" sz="2100" b="1" dirty="0" smtClean="0"/>
              <a:t>sperimentazione</a:t>
            </a:r>
          </a:p>
          <a:p>
            <a:pPr>
              <a:buFont typeface="Wingdings" pitchFamily="2" charset="2"/>
              <a:buChar char="Ø"/>
            </a:pPr>
            <a:r>
              <a:rPr lang="it-IT" altLang="it-IT" sz="2100" dirty="0"/>
              <a:t>La legge di bilancio 2018 prevede l’istituzione di un </a:t>
            </a:r>
            <a:r>
              <a:rPr lang="it-IT" altLang="it-IT" sz="2100" b="1" dirty="0"/>
              <a:t>Fondo per lo sviluppo del capitale immateriale</a:t>
            </a:r>
            <a:r>
              <a:rPr lang="it-IT" altLang="it-IT" sz="2100" dirty="0"/>
              <a:t>, della competitività e della produttività gestito dal MEF, di concerto con MISE e MIUR</a:t>
            </a:r>
            <a:endParaRPr lang="it-IT" altLang="it-IT" sz="2000" dirty="0" smtClean="0"/>
          </a:p>
          <a:p>
            <a:endParaRPr lang="it-IT" altLang="it-IT" sz="2000" b="1" dirty="0" smtClean="0"/>
          </a:p>
          <a:p>
            <a:endParaRPr lang="it-IT" altLang="it-IT" sz="2000" dirty="0" smtClean="0"/>
          </a:p>
          <a:p>
            <a:endParaRPr lang="it-IT" altLang="it-IT" sz="1800" dirty="0" smtClean="0"/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193D7-2B30-4AEF-95AD-7B48A241C5C7}" type="slidenum">
              <a:rPr lang="en-US" smtClean="0"/>
              <a:pPr>
                <a:defRPr/>
              </a:pPr>
              <a:t>15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800"/>
            <a:ext cx="9143999" cy="607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088232" cy="601042"/>
          </a:xfrm>
        </p:spPr>
        <p:txBody>
          <a:bodyPr/>
          <a:lstStyle/>
          <a:p>
            <a:pPr>
              <a:defRPr/>
            </a:pPr>
            <a:fld id="{B43D3C63-D146-4ED3-B35D-C48AB714BE2B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47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olo 1"/>
          <p:cNvSpPr>
            <a:spLocks noGrp="1"/>
          </p:cNvSpPr>
          <p:nvPr>
            <p:ph type="title"/>
          </p:nvPr>
        </p:nvSpPr>
        <p:spPr>
          <a:xfrm>
            <a:off x="122238" y="838200"/>
            <a:ext cx="8793162" cy="588804"/>
          </a:xfrm>
        </p:spPr>
        <p:txBody>
          <a:bodyPr/>
          <a:lstStyle/>
          <a:p>
            <a:pPr algn="ctr"/>
            <a:r>
              <a:rPr lang="it-IT" altLang="it-IT" sz="2900" dirty="0" smtClean="0"/>
              <a:t>    </a:t>
            </a:r>
            <a:r>
              <a:rPr lang="it-IT" altLang="it-IT" sz="2900" dirty="0"/>
              <a:t>Linee di azione per una nuova </a:t>
            </a:r>
            <a:r>
              <a:rPr lang="it-IT" altLang="it-IT" sz="2900" dirty="0" err="1"/>
              <a:t>governance</a:t>
            </a:r>
            <a:r>
              <a:rPr lang="it-IT" altLang="it-IT" sz="2900" dirty="0"/>
              <a:t> (</a:t>
            </a:r>
            <a:r>
              <a:rPr lang="it-IT" altLang="it-IT" sz="2900" dirty="0" smtClean="0"/>
              <a:t>I)</a:t>
            </a:r>
          </a:p>
        </p:txBody>
      </p:sp>
      <p:sp>
        <p:nvSpPr>
          <p:cNvPr id="110595" name="Segnaposto contenuto 2"/>
          <p:cNvSpPr>
            <a:spLocks noGrp="1"/>
          </p:cNvSpPr>
          <p:nvPr>
            <p:ph idx="1"/>
          </p:nvPr>
        </p:nvSpPr>
        <p:spPr>
          <a:xfrm>
            <a:off x="122238" y="1412776"/>
            <a:ext cx="8914258" cy="511256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altLang="it-IT" sz="1800" dirty="0"/>
              <a:t>Razionalizzare e potenziare la ricerca </a:t>
            </a:r>
            <a:r>
              <a:rPr lang="it-IT" altLang="it-IT" sz="1800" dirty="0" smtClean="0"/>
              <a:t>energetica in linea con la </a:t>
            </a:r>
            <a:r>
              <a:rPr lang="it-IT" altLang="it-IT" sz="1800" dirty="0"/>
              <a:t>proposta </a:t>
            </a:r>
            <a:r>
              <a:rPr lang="it-IT" altLang="it-IT" sz="1800" dirty="0" smtClean="0"/>
              <a:t>UE di </a:t>
            </a:r>
            <a:r>
              <a:rPr lang="it-IT" altLang="it-IT" sz="1800" b="1" dirty="0" err="1" smtClean="0"/>
              <a:t>governance</a:t>
            </a:r>
            <a:r>
              <a:rPr lang="it-IT" altLang="it-IT" sz="1800" b="1" dirty="0" smtClean="0"/>
              <a:t> dei Piani </a:t>
            </a:r>
            <a:r>
              <a:rPr lang="it-IT" altLang="it-IT" sz="1800" b="1" dirty="0"/>
              <a:t>energia e clima</a:t>
            </a:r>
            <a:r>
              <a:rPr lang="it-IT" altLang="it-IT" sz="1800" dirty="0"/>
              <a:t>, nei quali ciascuno Stato </a:t>
            </a:r>
            <a:r>
              <a:rPr lang="it-IT" altLang="it-IT" sz="1800" dirty="0" smtClean="0"/>
              <a:t>dovrà </a:t>
            </a:r>
            <a:r>
              <a:rPr lang="it-IT" altLang="it-IT" sz="1800" dirty="0"/>
              <a:t>indicare obiettivi </a:t>
            </a:r>
            <a:r>
              <a:rPr lang="it-IT" altLang="it-IT" sz="1800" dirty="0" smtClean="0"/>
              <a:t>per </a:t>
            </a:r>
            <a:r>
              <a:rPr lang="it-IT" altLang="it-IT" sz="1800" dirty="0"/>
              <a:t>la ricerca e l’innovazione, pubbliche e </a:t>
            </a:r>
            <a:r>
              <a:rPr lang="it-IT" altLang="it-IT" sz="1800" dirty="0" smtClean="0"/>
              <a:t>private. </a:t>
            </a:r>
            <a:r>
              <a:rPr lang="it-IT" altLang="it-IT" sz="1800" dirty="0"/>
              <a:t>Tali obiettivi dovranno essere coerenti con le priorità </a:t>
            </a:r>
            <a:r>
              <a:rPr lang="it-IT" altLang="it-IT" sz="1800" dirty="0" smtClean="0"/>
              <a:t>dell’Unione dell’Energia </a:t>
            </a:r>
            <a:r>
              <a:rPr lang="it-IT" altLang="it-IT" sz="1800" dirty="0"/>
              <a:t>e del </a:t>
            </a:r>
            <a:r>
              <a:rPr lang="it-IT" altLang="it-IT" sz="1800" dirty="0" smtClean="0"/>
              <a:t>SET Plan.</a:t>
            </a:r>
          </a:p>
          <a:p>
            <a:pPr>
              <a:buFont typeface="Wingdings" pitchFamily="2" charset="2"/>
              <a:buChar char="Ø"/>
            </a:pPr>
            <a:endParaRPr lang="it-IT" altLang="it-IT" sz="1800" dirty="0" smtClean="0"/>
          </a:p>
          <a:p>
            <a:pPr>
              <a:buFont typeface="Wingdings" pitchFamily="2" charset="2"/>
              <a:buChar char="Ø"/>
            </a:pPr>
            <a:r>
              <a:rPr lang="it-IT" altLang="it-IT" sz="1800" dirty="0" smtClean="0"/>
              <a:t>La nuova proposta di </a:t>
            </a:r>
            <a:r>
              <a:rPr lang="it-IT" altLang="it-IT" sz="1800" dirty="0" err="1" smtClean="0"/>
              <a:t>governance</a:t>
            </a:r>
            <a:r>
              <a:rPr lang="it-IT" altLang="it-IT" sz="1800" dirty="0" smtClean="0"/>
              <a:t> richiede una </a:t>
            </a:r>
            <a:r>
              <a:rPr lang="it-IT" altLang="it-IT" sz="1800" dirty="0"/>
              <a:t>fase di pianificazione con orizzonte </a:t>
            </a:r>
            <a:r>
              <a:rPr lang="it-IT" altLang="it-IT" sz="1800" dirty="0" smtClean="0"/>
              <a:t>2030 </a:t>
            </a:r>
            <a:r>
              <a:rPr lang="it-IT" altLang="it-IT" sz="1800" dirty="0"/>
              <a:t>che, coinvolgendo tutti i soggetti interessati e le Regioni, individui:</a:t>
            </a:r>
          </a:p>
          <a:p>
            <a:pPr marL="696912" lvl="4" indent="-285750">
              <a:buFont typeface="Wingdings" panose="05000000000000000000" pitchFamily="2" charset="2"/>
              <a:buChar char="q"/>
            </a:pPr>
            <a:r>
              <a:rPr lang="it-IT" altLang="it-IT" sz="1800" dirty="0" smtClean="0"/>
              <a:t>Obiettivi </a:t>
            </a:r>
            <a:r>
              <a:rPr lang="it-IT" altLang="it-IT" sz="1800" dirty="0"/>
              <a:t>di interesse pubblico di </a:t>
            </a:r>
            <a:r>
              <a:rPr lang="it-IT" altLang="it-IT" sz="1800" dirty="0" smtClean="0"/>
              <a:t>medio e lungo </a:t>
            </a:r>
            <a:r>
              <a:rPr lang="it-IT" altLang="it-IT" sz="1800" dirty="0"/>
              <a:t>termine, strumenti e risorse </a:t>
            </a:r>
            <a:r>
              <a:rPr lang="it-IT" altLang="it-IT" sz="1800" dirty="0" smtClean="0"/>
              <a:t>disponibili;</a:t>
            </a:r>
            <a:endParaRPr lang="it-IT" altLang="it-IT" sz="1800" dirty="0"/>
          </a:p>
          <a:p>
            <a:pPr marL="696912" lvl="4" indent="-285750">
              <a:buFont typeface="Wingdings" panose="05000000000000000000" pitchFamily="2" charset="2"/>
              <a:buChar char="q"/>
            </a:pPr>
            <a:r>
              <a:rPr lang="it-IT" altLang="it-IT" sz="1800" dirty="0" smtClean="0"/>
              <a:t>Coerenza </a:t>
            </a:r>
            <a:r>
              <a:rPr lang="it-IT" altLang="it-IT" sz="1800" dirty="0"/>
              <a:t>e sinergie con i programmi europei, compresi quelli finanziati tramite i fondi </a:t>
            </a:r>
            <a:r>
              <a:rPr lang="it-IT" altLang="it-IT" sz="1800" dirty="0" smtClean="0"/>
              <a:t>strutturali, </a:t>
            </a:r>
            <a:r>
              <a:rPr lang="it-IT" altLang="it-IT" sz="1800" dirty="0"/>
              <a:t>e con </a:t>
            </a:r>
            <a:r>
              <a:rPr lang="it-IT" altLang="it-IT" sz="1800" dirty="0" err="1"/>
              <a:t>Mission</a:t>
            </a:r>
            <a:r>
              <a:rPr lang="it-IT" altLang="it-IT" sz="1800" dirty="0"/>
              <a:t> </a:t>
            </a:r>
            <a:r>
              <a:rPr lang="it-IT" altLang="it-IT" sz="1800" dirty="0" smtClean="0"/>
              <a:t>Innovation.</a:t>
            </a:r>
            <a:endParaRPr lang="it-IT" altLang="it-IT" sz="1800" dirty="0"/>
          </a:p>
          <a:p>
            <a:pPr>
              <a:buFont typeface="Wingdings" pitchFamily="2" charset="2"/>
              <a:buChar char="Ø"/>
            </a:pPr>
            <a:endParaRPr lang="it-IT" altLang="it-IT" sz="1800" dirty="0" smtClean="0"/>
          </a:p>
          <a:p>
            <a:pPr>
              <a:buFont typeface="Wingdings" pitchFamily="2" charset="2"/>
              <a:buChar char="Ø"/>
            </a:pPr>
            <a:r>
              <a:rPr lang="it-IT" altLang="it-IT" sz="1800" dirty="0" smtClean="0"/>
              <a:t>Dimensione </a:t>
            </a:r>
            <a:r>
              <a:rPr lang="it-IT" altLang="it-IT" sz="1800" dirty="0"/>
              <a:t>regionale </a:t>
            </a:r>
            <a:r>
              <a:rPr lang="it-IT" altLang="it-IT" sz="1800" dirty="0" smtClean="0"/>
              <a:t>strategica e necessità di rafforzare il </a:t>
            </a:r>
            <a:r>
              <a:rPr lang="it-IT" altLang="it-IT" sz="1800" dirty="0"/>
              <a:t>dialogo con le Regioni affinché l’impegno </a:t>
            </a:r>
            <a:r>
              <a:rPr lang="it-IT" altLang="it-IT" sz="1800" dirty="0" smtClean="0"/>
              <a:t>nell’utilizzo </a:t>
            </a:r>
            <a:r>
              <a:rPr lang="it-IT" altLang="it-IT" sz="1800" dirty="0"/>
              <a:t>dei Fondi di Coesione nel quadro offerto dal SET Plan sia coerente con le priorità nazionali. </a:t>
            </a:r>
            <a:endParaRPr lang="it-IT" altLang="it-IT" sz="1800" dirty="0" smtClean="0"/>
          </a:p>
          <a:p>
            <a:pPr>
              <a:buFont typeface="Wingdings" pitchFamily="2" charset="2"/>
              <a:buChar char="Ø"/>
            </a:pPr>
            <a:endParaRPr lang="it-IT" altLang="it-IT" sz="1800" b="1" dirty="0" smtClean="0"/>
          </a:p>
          <a:p>
            <a:pPr>
              <a:buFont typeface="Wingdings" pitchFamily="2" charset="2"/>
              <a:buChar char="Ø"/>
            </a:pPr>
            <a:r>
              <a:rPr lang="it-IT" altLang="it-IT" sz="1800" dirty="0" smtClean="0"/>
              <a:t>Finalizzare ciascun strumento di sostegno alle </a:t>
            </a:r>
            <a:r>
              <a:rPr lang="it-IT" altLang="it-IT" sz="1800" dirty="0"/>
              <a:t>diverse fasi della filiera, utilizzando il criterio europeo del livello di maturità tecnologica (TRL). </a:t>
            </a:r>
          </a:p>
          <a:p>
            <a:endParaRPr lang="it-IT" altLang="it-IT" sz="2000" dirty="0" smtClean="0"/>
          </a:p>
          <a:p>
            <a:endParaRPr lang="it-IT" altLang="it-IT" sz="1800" dirty="0" smtClean="0"/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193D7-2B30-4AEF-95AD-7B48A241C5C7}" type="slidenum">
              <a:rPr lang="en-US" smtClean="0"/>
              <a:pPr>
                <a:defRPr/>
              </a:pPr>
              <a:t>17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olo 1"/>
          <p:cNvSpPr>
            <a:spLocks noGrp="1"/>
          </p:cNvSpPr>
          <p:nvPr>
            <p:ph type="title"/>
          </p:nvPr>
        </p:nvSpPr>
        <p:spPr>
          <a:xfrm>
            <a:off x="122238" y="838200"/>
            <a:ext cx="8793162" cy="588804"/>
          </a:xfrm>
        </p:spPr>
        <p:txBody>
          <a:bodyPr/>
          <a:lstStyle/>
          <a:p>
            <a:pPr algn="ctr"/>
            <a:r>
              <a:rPr lang="it-IT" altLang="it-IT" sz="2900" dirty="0" smtClean="0"/>
              <a:t>    Linee di azione per una nuova </a:t>
            </a:r>
            <a:r>
              <a:rPr lang="it-IT" altLang="it-IT" sz="2900" dirty="0" err="1" smtClean="0"/>
              <a:t>governance</a:t>
            </a:r>
            <a:r>
              <a:rPr lang="it-IT" altLang="it-IT" sz="2900" dirty="0" smtClean="0"/>
              <a:t> (II)</a:t>
            </a:r>
          </a:p>
        </p:txBody>
      </p:sp>
      <p:sp>
        <p:nvSpPr>
          <p:cNvPr id="110595" name="Segnaposto contenuto 2"/>
          <p:cNvSpPr>
            <a:spLocks noGrp="1"/>
          </p:cNvSpPr>
          <p:nvPr>
            <p:ph idx="1"/>
          </p:nvPr>
        </p:nvSpPr>
        <p:spPr>
          <a:xfrm>
            <a:off x="122238" y="1340768"/>
            <a:ext cx="8914258" cy="518457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it-IT" altLang="it-IT" sz="1800" dirty="0"/>
          </a:p>
          <a:p>
            <a:pPr>
              <a:buFont typeface="Wingdings" pitchFamily="2" charset="2"/>
              <a:buChar char="Ø"/>
            </a:pPr>
            <a:r>
              <a:rPr lang="it-IT" altLang="it-IT" sz="1800" dirty="0"/>
              <a:t>Progetti </a:t>
            </a:r>
            <a:r>
              <a:rPr lang="it-IT" altLang="it-IT" sz="1800" dirty="0" smtClean="0"/>
              <a:t>integrati su </a:t>
            </a:r>
            <a:r>
              <a:rPr lang="it-IT" altLang="it-IT" sz="1800" dirty="0"/>
              <a:t>scala metropolitana/regionale per dimostrare la fattibilità economica </a:t>
            </a:r>
            <a:r>
              <a:rPr lang="it-IT" altLang="it-IT" sz="1800" dirty="0" smtClean="0"/>
              <a:t>richiedono un </a:t>
            </a:r>
            <a:r>
              <a:rPr lang="it-IT" altLang="it-IT" sz="1800" dirty="0"/>
              <a:t>coordinamento </a:t>
            </a:r>
            <a:r>
              <a:rPr lang="it-IT" altLang="it-IT" sz="1800" dirty="0" smtClean="0"/>
              <a:t>tra operatori, Comuni </a:t>
            </a:r>
            <a:r>
              <a:rPr lang="it-IT" altLang="it-IT" sz="1800" dirty="0"/>
              <a:t>e Regioni, sia per l’iter autorizzativo, sia al fine di promuovere l’accesso ai Fondi di </a:t>
            </a:r>
            <a:r>
              <a:rPr lang="it-IT" altLang="it-IT" sz="1800" dirty="0" smtClean="0"/>
              <a:t>Coesione. </a:t>
            </a:r>
          </a:p>
          <a:p>
            <a:pPr>
              <a:buFont typeface="Wingdings" pitchFamily="2" charset="2"/>
              <a:buChar char="Ø"/>
            </a:pPr>
            <a:endParaRPr lang="it-IT" altLang="it-IT" sz="1800" dirty="0" smtClean="0"/>
          </a:p>
          <a:p>
            <a:pPr>
              <a:buFont typeface="Wingdings" pitchFamily="2" charset="2"/>
              <a:buChar char="Ø"/>
            </a:pPr>
            <a:r>
              <a:rPr lang="it-IT" altLang="it-IT" sz="1800" dirty="0" smtClean="0"/>
              <a:t>E’ importante in tale prospettiva la </a:t>
            </a:r>
            <a:r>
              <a:rPr lang="it-IT" altLang="it-IT" sz="1800" dirty="0"/>
              <a:t>progressiva sensibilizzazione </a:t>
            </a:r>
            <a:r>
              <a:rPr lang="it-IT" altLang="it-IT" sz="1800" dirty="0" smtClean="0"/>
              <a:t>dei soggetti industriali </a:t>
            </a:r>
            <a:r>
              <a:rPr lang="it-IT" altLang="it-IT" sz="1800" dirty="0"/>
              <a:t>per mantenere e accrescere il presidio nazionale in settori strategici per il </a:t>
            </a:r>
            <a:r>
              <a:rPr lang="it-IT" altLang="it-IT" sz="1800" dirty="0" smtClean="0"/>
              <a:t>sistema energetico. </a:t>
            </a:r>
          </a:p>
          <a:p>
            <a:pPr>
              <a:buFont typeface="Wingdings" pitchFamily="2" charset="2"/>
              <a:buChar char="Ø"/>
            </a:pPr>
            <a:endParaRPr lang="it-IT" altLang="it-IT" sz="1800" dirty="0"/>
          </a:p>
          <a:p>
            <a:pPr>
              <a:buFont typeface="Wingdings" pitchFamily="2" charset="2"/>
              <a:buChar char="Ø"/>
            </a:pPr>
            <a:r>
              <a:rPr lang="it-IT" altLang="it-IT" sz="1800" dirty="0" smtClean="0"/>
              <a:t>Ne </a:t>
            </a:r>
            <a:r>
              <a:rPr lang="it-IT" altLang="it-IT" sz="1800" dirty="0"/>
              <a:t>derivano esigenze di </a:t>
            </a:r>
            <a:r>
              <a:rPr lang="it-IT" altLang="it-IT" sz="1800" dirty="0" smtClean="0"/>
              <a:t>R&amp;S in </a:t>
            </a:r>
            <a:r>
              <a:rPr lang="it-IT" altLang="it-IT" sz="1800" dirty="0"/>
              <a:t>tecnologie per rendere “leggibile” il sistema e più intelligenti le reti, nonché per </a:t>
            </a:r>
            <a:r>
              <a:rPr lang="it-IT" altLang="it-IT" sz="1800" dirty="0" smtClean="0"/>
              <a:t>la digitalizzazione </a:t>
            </a:r>
            <a:r>
              <a:rPr lang="it-IT" altLang="it-IT" sz="1800" dirty="0"/>
              <a:t>del settore energetico, tema che, seppure in forma più generale, viene affrontato </a:t>
            </a:r>
            <a:r>
              <a:rPr lang="it-IT" altLang="it-IT" sz="1800" dirty="0" smtClean="0"/>
              <a:t>nel </a:t>
            </a:r>
            <a:r>
              <a:rPr lang="it-IT" altLang="it-IT" sz="1800" dirty="0"/>
              <a:t>Piano Nazionale Industria 4.0.</a:t>
            </a:r>
          </a:p>
          <a:p>
            <a:pPr>
              <a:buFont typeface="Wingdings" pitchFamily="2" charset="2"/>
              <a:buChar char="Ø"/>
            </a:pPr>
            <a:endParaRPr lang="it-IT" altLang="it-IT" sz="1800" dirty="0" smtClean="0"/>
          </a:p>
          <a:p>
            <a:pPr>
              <a:buFont typeface="Wingdings" pitchFamily="2" charset="2"/>
              <a:buChar char="Ø"/>
            </a:pPr>
            <a:r>
              <a:rPr lang="it-IT" altLang="it-IT" sz="1800" dirty="0" smtClean="0"/>
              <a:t>Obiettivo </a:t>
            </a:r>
            <a:r>
              <a:rPr lang="it-IT" altLang="it-IT" sz="1800" dirty="0"/>
              <a:t>strumentale di queste </a:t>
            </a:r>
            <a:r>
              <a:rPr lang="it-IT" altLang="it-IT" sz="1800" dirty="0" smtClean="0"/>
              <a:t>proposte </a:t>
            </a:r>
            <a:r>
              <a:rPr lang="it-IT" altLang="it-IT" sz="1800" dirty="0"/>
              <a:t>è di creare le condizioni affinché la partecipazione dell’industria e dei centri di ricerca pubblici e privati italiani ai programmi di ricerca previsti sia dal SET Plan </a:t>
            </a:r>
            <a:r>
              <a:rPr lang="it-IT" altLang="it-IT" sz="1800" dirty="0" smtClean="0"/>
              <a:t>che </a:t>
            </a:r>
            <a:r>
              <a:rPr lang="it-IT" altLang="it-IT" sz="1800" dirty="0"/>
              <a:t>da </a:t>
            </a:r>
            <a:r>
              <a:rPr lang="it-IT" altLang="it-IT" sz="1800" dirty="0" err="1"/>
              <a:t>Mission</a:t>
            </a:r>
            <a:r>
              <a:rPr lang="it-IT" altLang="it-IT" sz="1800" dirty="0"/>
              <a:t> Innovation sia più incisiva e meno frammentata di </a:t>
            </a:r>
            <a:r>
              <a:rPr lang="it-IT" altLang="it-IT" sz="1800" dirty="0" smtClean="0"/>
              <a:t>quanto </a:t>
            </a:r>
            <a:r>
              <a:rPr lang="it-IT" altLang="it-IT" sz="1800" dirty="0"/>
              <a:t>avvenuto in passato</a:t>
            </a:r>
            <a:r>
              <a:rPr lang="it-IT" altLang="it-IT" sz="18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it-IT" altLang="it-IT" sz="1800" dirty="0" smtClean="0"/>
          </a:p>
          <a:p>
            <a:pPr>
              <a:buFont typeface="Wingdings" pitchFamily="2" charset="2"/>
              <a:buChar char="Ø"/>
            </a:pPr>
            <a:endParaRPr lang="it-IT" altLang="it-IT" sz="1800" dirty="0" smtClean="0"/>
          </a:p>
          <a:p>
            <a:endParaRPr lang="it-IT" altLang="it-IT" sz="2000" dirty="0" smtClean="0"/>
          </a:p>
          <a:p>
            <a:endParaRPr lang="it-IT" altLang="it-IT" sz="2000" b="1" dirty="0" smtClean="0"/>
          </a:p>
          <a:p>
            <a:endParaRPr lang="it-IT" altLang="it-IT" sz="2000" dirty="0" smtClean="0"/>
          </a:p>
          <a:p>
            <a:endParaRPr lang="it-IT" altLang="it-IT" sz="1800" dirty="0" smtClean="0"/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193D7-2B30-4AEF-95AD-7B48A241C5C7}" type="slidenum">
              <a:rPr lang="en-US" smtClean="0"/>
              <a:pPr>
                <a:defRPr/>
              </a:pPr>
              <a:t>18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234950"/>
            <a:ext cx="7700962" cy="447675"/>
          </a:xfrm>
        </p:spPr>
        <p:txBody>
          <a:bodyPr>
            <a:normAutofit fontScale="90000"/>
          </a:bodyPr>
          <a:lstStyle/>
          <a:p>
            <a:pPr eaLnBrk="1" hangingPunct="1"/>
            <a:endParaRPr lang="it-IT" altLang="it-IT" sz="290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052513"/>
            <a:ext cx="8996362" cy="5078412"/>
          </a:xfrm>
        </p:spPr>
        <p:txBody>
          <a:bodyPr>
            <a:normAutofit/>
          </a:bodyPr>
          <a:lstStyle/>
          <a:p>
            <a:pPr marL="407988" lvl="4" indent="0" defTabSz="908050" eaLnBrk="1" hangingPunct="1">
              <a:lnSpc>
                <a:spcPct val="90000"/>
              </a:lnSpc>
              <a:buFont typeface="Arial" charset="0"/>
              <a:buNone/>
            </a:pPr>
            <a:r>
              <a:rPr lang="it-IT" altLang="it-IT" sz="2600" dirty="0" smtClean="0"/>
              <a:t>			</a:t>
            </a:r>
            <a:r>
              <a:rPr lang="it-IT" altLang="it-IT" sz="2900" b="1" dirty="0" smtClean="0">
                <a:solidFill>
                  <a:schemeClr val="tx2"/>
                </a:solidFill>
              </a:rPr>
              <a:t>Il SET Plan europeo</a:t>
            </a:r>
          </a:p>
          <a:p>
            <a:pPr marL="346075" indent="-346075" defTabSz="90805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altLang="it-IT" sz="2600" dirty="0" smtClean="0"/>
          </a:p>
          <a:p>
            <a:pPr marL="346075" indent="-346075" defTabSz="90805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 sz="2800" dirty="0" smtClean="0"/>
              <a:t>Il SET (</a:t>
            </a:r>
            <a:r>
              <a:rPr lang="it-IT" altLang="it-IT" sz="2800" i="1" dirty="0" smtClean="0"/>
              <a:t>Strategic Energy Technology</a:t>
            </a:r>
            <a:r>
              <a:rPr lang="it-IT" altLang="it-IT" sz="2800" dirty="0" smtClean="0"/>
              <a:t>) Plan ha riportato l’innovazione tecnologica al centro delle strategie per ridurre le emissioni e accelerare lo sviluppo delle </a:t>
            </a:r>
            <a:r>
              <a:rPr lang="it-IT" altLang="it-IT" sz="2800" i="1" dirty="0" err="1" smtClean="0"/>
              <a:t>low</a:t>
            </a:r>
            <a:r>
              <a:rPr lang="it-IT" altLang="it-IT" sz="2800" i="1" dirty="0" smtClean="0"/>
              <a:t>-carbon </a:t>
            </a:r>
            <a:r>
              <a:rPr lang="it-IT" altLang="it-IT" sz="2800" i="1" dirty="0" err="1" smtClean="0"/>
              <a:t>technologies</a:t>
            </a:r>
            <a:endParaRPr lang="it-IT" altLang="it-IT" sz="2800" i="1" dirty="0"/>
          </a:p>
          <a:p>
            <a:pPr marL="346075" indent="-346075" defTabSz="90805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altLang="it-IT" sz="2800" i="1" dirty="0" smtClean="0"/>
          </a:p>
          <a:p>
            <a:pPr marL="346075" indent="-346075" defTabSz="90805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 sz="2800" dirty="0" smtClean="0"/>
              <a:t>Dal 2007 affianca le politiche clima-energia definendo le prospettive per lo sviluppo delle nuove tecnologie e la loro applicazione industriale</a:t>
            </a:r>
          </a:p>
          <a:p>
            <a:pPr marL="346075" indent="-346075" defTabSz="90805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it-IT" altLang="it-IT" sz="2600" dirty="0" smtClean="0"/>
          </a:p>
          <a:p>
            <a:pPr marL="193675" lvl="1" indent="-192088" defTabSz="908050" eaLnBrk="1" hangingPunct="1">
              <a:lnSpc>
                <a:spcPct val="90000"/>
              </a:lnSpc>
              <a:buFont typeface="Arial" charset="0"/>
              <a:buNone/>
            </a:pPr>
            <a:endParaRPr lang="it-IT" altLang="it-IT" sz="1800" dirty="0" smtClean="0">
              <a:solidFill>
                <a:srgbClr val="002960"/>
              </a:solidFill>
            </a:endParaRPr>
          </a:p>
          <a:p>
            <a:pPr marL="193675" lvl="1" indent="-192088" defTabSz="908050" eaLnBrk="1" hangingPunct="1">
              <a:lnSpc>
                <a:spcPct val="90000"/>
              </a:lnSpc>
            </a:pPr>
            <a:endParaRPr lang="it-IT" altLang="it-IT" sz="2100" dirty="0" smtClean="0"/>
          </a:p>
          <a:p>
            <a:pPr marL="193675" lvl="1" indent="-192088" defTabSz="908050" eaLnBrk="1" hangingPunct="1">
              <a:lnSpc>
                <a:spcPct val="90000"/>
              </a:lnSpc>
            </a:pPr>
            <a:endParaRPr lang="it-IT" altLang="it-IT" sz="2100" dirty="0" smtClean="0"/>
          </a:p>
          <a:p>
            <a:pPr marL="346075" indent="-346075" defTabSz="908050" eaLnBrk="1" hangingPunct="1">
              <a:lnSpc>
                <a:spcPct val="90000"/>
              </a:lnSpc>
            </a:pPr>
            <a:endParaRPr lang="it-IT" altLang="it-IT" sz="2600" dirty="0" smtClean="0"/>
          </a:p>
          <a:p>
            <a:pPr marL="346075" indent="-346075" defTabSz="908050" eaLnBrk="1" hangingPunct="1">
              <a:lnSpc>
                <a:spcPct val="90000"/>
              </a:lnSpc>
            </a:pPr>
            <a:endParaRPr lang="it-IT" altLang="it-IT" sz="2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4F48-061A-4240-BF1D-5EBFB60078B1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4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smtClean="0"/>
              <a:t>SET Plan Integrated Roadmap</a:t>
            </a:r>
            <a:r>
              <a:rPr lang="it-IT" sz="4000" smtClean="0"/>
              <a:t> </a:t>
            </a:r>
            <a:br>
              <a:rPr lang="it-IT" sz="4000" smtClean="0"/>
            </a:br>
            <a:r>
              <a:rPr lang="it-IT" sz="3200" b="1" smtClean="0"/>
              <a:t>Energy system holistic approach</a:t>
            </a:r>
            <a:r>
              <a:rPr lang="it-IT" sz="4000" smtClean="0"/>
              <a:t> </a:t>
            </a:r>
          </a:p>
        </p:txBody>
      </p:sp>
      <p:pic>
        <p:nvPicPr>
          <p:cNvPr id="4710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600200"/>
            <a:ext cx="7920879" cy="4709120"/>
          </a:xfrm>
          <a:noFill/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Freccia a destra 5"/>
          <p:cNvSpPr/>
          <p:nvPr/>
        </p:nvSpPr>
        <p:spPr>
          <a:xfrm>
            <a:off x="683568" y="2276872"/>
            <a:ext cx="7623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467544" y="3573016"/>
            <a:ext cx="7623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0" y="4581128"/>
            <a:ext cx="7978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4F48-061A-4240-BF1D-5EBFB60078B1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8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762" y="-27384"/>
            <a:ext cx="9143238" cy="982217"/>
          </a:xfrm>
          <a:custGeom>
            <a:avLst/>
            <a:gdLst/>
            <a:ahLst/>
            <a:cxnLst/>
            <a:rect l="l" t="t" r="r" b="b"/>
            <a:pathLst>
              <a:path w="9143238" h="982217">
                <a:moveTo>
                  <a:pt x="0" y="982217"/>
                </a:moveTo>
                <a:lnTo>
                  <a:pt x="9143238" y="982217"/>
                </a:lnTo>
                <a:lnTo>
                  <a:pt x="9143238" y="0"/>
                </a:lnTo>
                <a:lnTo>
                  <a:pt x="0" y="0"/>
                </a:lnTo>
                <a:lnTo>
                  <a:pt x="0" y="982217"/>
                </a:lnTo>
                <a:close/>
              </a:path>
            </a:pathLst>
          </a:custGeom>
          <a:solidFill>
            <a:srgbClr val="0F53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" y="-6857"/>
            <a:ext cx="9144000" cy="989076"/>
          </a:xfrm>
          <a:custGeom>
            <a:avLst/>
            <a:gdLst/>
            <a:ahLst/>
            <a:cxnLst/>
            <a:rect l="l" t="t" r="r" b="b"/>
            <a:pathLst>
              <a:path w="9144000" h="989076">
                <a:moveTo>
                  <a:pt x="0" y="6857"/>
                </a:moveTo>
                <a:lnTo>
                  <a:pt x="0" y="989076"/>
                </a:lnTo>
                <a:lnTo>
                  <a:pt x="9143238" y="989076"/>
                </a:lnTo>
              </a:path>
            </a:pathLst>
          </a:custGeom>
          <a:ln w="9144">
            <a:solidFill>
              <a:srgbClr val="0F5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7937" y="300978"/>
            <a:ext cx="696239" cy="255725"/>
          </a:xfrm>
          <a:custGeom>
            <a:avLst/>
            <a:gdLst/>
            <a:ahLst/>
            <a:cxnLst/>
            <a:rect l="l" t="t" r="r" b="b"/>
            <a:pathLst>
              <a:path w="696239" h="255725">
                <a:moveTo>
                  <a:pt x="59856" y="248007"/>
                </a:moveTo>
                <a:lnTo>
                  <a:pt x="0" y="255725"/>
                </a:lnTo>
                <a:lnTo>
                  <a:pt x="0" y="228469"/>
                </a:lnTo>
                <a:lnTo>
                  <a:pt x="23659" y="225959"/>
                </a:lnTo>
                <a:lnTo>
                  <a:pt x="40512" y="224172"/>
                </a:lnTo>
                <a:lnTo>
                  <a:pt x="60882" y="222012"/>
                </a:lnTo>
                <a:lnTo>
                  <a:pt x="84187" y="219541"/>
                </a:lnTo>
                <a:lnTo>
                  <a:pt x="109847" y="216820"/>
                </a:lnTo>
                <a:lnTo>
                  <a:pt x="137282" y="213911"/>
                </a:lnTo>
                <a:lnTo>
                  <a:pt x="165910" y="210876"/>
                </a:lnTo>
                <a:lnTo>
                  <a:pt x="195153" y="207776"/>
                </a:lnTo>
                <a:lnTo>
                  <a:pt x="224428" y="204674"/>
                </a:lnTo>
                <a:lnTo>
                  <a:pt x="253156" y="201630"/>
                </a:lnTo>
                <a:lnTo>
                  <a:pt x="280756" y="198706"/>
                </a:lnTo>
                <a:lnTo>
                  <a:pt x="306648" y="195964"/>
                </a:lnTo>
                <a:lnTo>
                  <a:pt x="330251" y="193466"/>
                </a:lnTo>
                <a:lnTo>
                  <a:pt x="350984" y="191272"/>
                </a:lnTo>
                <a:lnTo>
                  <a:pt x="368268" y="189446"/>
                </a:lnTo>
                <a:lnTo>
                  <a:pt x="381521" y="188048"/>
                </a:lnTo>
                <a:lnTo>
                  <a:pt x="393613" y="186783"/>
                </a:lnTo>
                <a:lnTo>
                  <a:pt x="403613" y="185748"/>
                </a:lnTo>
                <a:lnTo>
                  <a:pt x="416293" y="184360"/>
                </a:lnTo>
                <a:lnTo>
                  <a:pt x="428886" y="182775"/>
                </a:lnTo>
                <a:lnTo>
                  <a:pt x="440351" y="181059"/>
                </a:lnTo>
                <a:lnTo>
                  <a:pt x="453096" y="178789"/>
                </a:lnTo>
                <a:lnTo>
                  <a:pt x="465265" y="176275"/>
                </a:lnTo>
                <a:lnTo>
                  <a:pt x="476985" y="173556"/>
                </a:lnTo>
                <a:lnTo>
                  <a:pt x="497652" y="167701"/>
                </a:lnTo>
                <a:lnTo>
                  <a:pt x="509828" y="163510"/>
                </a:lnTo>
                <a:lnTo>
                  <a:pt x="521730" y="158840"/>
                </a:lnTo>
                <a:lnTo>
                  <a:pt x="533345" y="153696"/>
                </a:lnTo>
                <a:lnTo>
                  <a:pt x="544664" y="148084"/>
                </a:lnTo>
                <a:lnTo>
                  <a:pt x="555676" y="142010"/>
                </a:lnTo>
                <a:lnTo>
                  <a:pt x="566370" y="135478"/>
                </a:lnTo>
                <a:lnTo>
                  <a:pt x="575223" y="129536"/>
                </a:lnTo>
                <a:lnTo>
                  <a:pt x="585012" y="122446"/>
                </a:lnTo>
                <a:lnTo>
                  <a:pt x="594724" y="114863"/>
                </a:lnTo>
                <a:lnTo>
                  <a:pt x="604359" y="106794"/>
                </a:lnTo>
                <a:lnTo>
                  <a:pt x="613916" y="98242"/>
                </a:lnTo>
                <a:lnTo>
                  <a:pt x="623397" y="89213"/>
                </a:lnTo>
                <a:lnTo>
                  <a:pt x="632800" y="79712"/>
                </a:lnTo>
                <a:lnTo>
                  <a:pt x="642127" y="69743"/>
                </a:lnTo>
                <a:lnTo>
                  <a:pt x="649650" y="61339"/>
                </a:lnTo>
                <a:lnTo>
                  <a:pt x="657488" y="52112"/>
                </a:lnTo>
                <a:lnTo>
                  <a:pt x="665267" y="42486"/>
                </a:lnTo>
                <a:lnTo>
                  <a:pt x="673011" y="32462"/>
                </a:lnTo>
                <a:lnTo>
                  <a:pt x="680739" y="22039"/>
                </a:lnTo>
                <a:lnTo>
                  <a:pt x="688475" y="11218"/>
                </a:lnTo>
                <a:lnTo>
                  <a:pt x="696239" y="0"/>
                </a:lnTo>
                <a:lnTo>
                  <a:pt x="696239" y="10822"/>
                </a:lnTo>
                <a:lnTo>
                  <a:pt x="679405" y="35253"/>
                </a:lnTo>
                <a:lnTo>
                  <a:pt x="664240" y="56156"/>
                </a:lnTo>
                <a:lnTo>
                  <a:pt x="649342" y="74953"/>
                </a:lnTo>
                <a:lnTo>
                  <a:pt x="629448" y="97264"/>
                </a:lnTo>
                <a:lnTo>
                  <a:pt x="611224" y="115842"/>
                </a:lnTo>
                <a:lnTo>
                  <a:pt x="592637" y="132471"/>
                </a:lnTo>
                <a:lnTo>
                  <a:pt x="573585" y="146701"/>
                </a:lnTo>
                <a:lnTo>
                  <a:pt x="551872" y="160099"/>
                </a:lnTo>
                <a:lnTo>
                  <a:pt x="529278" y="171449"/>
                </a:lnTo>
                <a:lnTo>
                  <a:pt x="505494" y="181012"/>
                </a:lnTo>
                <a:lnTo>
                  <a:pt x="480593" y="188787"/>
                </a:lnTo>
                <a:lnTo>
                  <a:pt x="457303" y="194616"/>
                </a:lnTo>
                <a:lnTo>
                  <a:pt x="431291" y="199610"/>
                </a:lnTo>
                <a:lnTo>
                  <a:pt x="404866" y="203383"/>
                </a:lnTo>
                <a:lnTo>
                  <a:pt x="383359" y="206211"/>
                </a:lnTo>
                <a:lnTo>
                  <a:pt x="350904" y="210434"/>
                </a:lnTo>
                <a:lnTo>
                  <a:pt x="329763" y="213173"/>
                </a:lnTo>
                <a:lnTo>
                  <a:pt x="304914" y="216388"/>
                </a:lnTo>
                <a:lnTo>
                  <a:pt x="276035" y="220120"/>
                </a:lnTo>
                <a:lnTo>
                  <a:pt x="242801" y="224411"/>
                </a:lnTo>
                <a:lnTo>
                  <a:pt x="204890" y="229303"/>
                </a:lnTo>
                <a:lnTo>
                  <a:pt x="161978" y="234838"/>
                </a:lnTo>
                <a:lnTo>
                  <a:pt x="113741" y="241059"/>
                </a:lnTo>
                <a:lnTo>
                  <a:pt x="59856" y="248007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7937" y="357093"/>
            <a:ext cx="696239" cy="236085"/>
          </a:xfrm>
          <a:custGeom>
            <a:avLst/>
            <a:gdLst/>
            <a:ahLst/>
            <a:cxnLst/>
            <a:rect l="l" t="t" r="r" b="b"/>
            <a:pathLst>
              <a:path w="696239" h="236085">
                <a:moveTo>
                  <a:pt x="0" y="236085"/>
                </a:moveTo>
                <a:lnTo>
                  <a:pt x="0" y="209229"/>
                </a:lnTo>
                <a:lnTo>
                  <a:pt x="17979" y="207480"/>
                </a:lnTo>
                <a:lnTo>
                  <a:pt x="36078" y="205720"/>
                </a:lnTo>
                <a:lnTo>
                  <a:pt x="54293" y="203950"/>
                </a:lnTo>
                <a:lnTo>
                  <a:pt x="72617" y="202172"/>
                </a:lnTo>
                <a:lnTo>
                  <a:pt x="91044" y="200386"/>
                </a:lnTo>
                <a:lnTo>
                  <a:pt x="109569" y="198595"/>
                </a:lnTo>
                <a:lnTo>
                  <a:pt x="128186" y="196798"/>
                </a:lnTo>
                <a:lnTo>
                  <a:pt x="146889" y="194998"/>
                </a:lnTo>
                <a:lnTo>
                  <a:pt x="165672" y="193196"/>
                </a:lnTo>
                <a:lnTo>
                  <a:pt x="184531" y="191393"/>
                </a:lnTo>
                <a:lnTo>
                  <a:pt x="203459" y="189589"/>
                </a:lnTo>
                <a:lnTo>
                  <a:pt x="222450" y="187787"/>
                </a:lnTo>
                <a:lnTo>
                  <a:pt x="241499" y="185987"/>
                </a:lnTo>
                <a:lnTo>
                  <a:pt x="260599" y="184191"/>
                </a:lnTo>
                <a:lnTo>
                  <a:pt x="279746" y="182399"/>
                </a:lnTo>
                <a:lnTo>
                  <a:pt x="298934" y="180614"/>
                </a:lnTo>
                <a:lnTo>
                  <a:pt x="318157" y="178835"/>
                </a:lnTo>
                <a:lnTo>
                  <a:pt x="337409" y="177066"/>
                </a:lnTo>
                <a:lnTo>
                  <a:pt x="356684" y="175305"/>
                </a:lnTo>
                <a:lnTo>
                  <a:pt x="375977" y="173556"/>
                </a:lnTo>
                <a:lnTo>
                  <a:pt x="387601" y="172754"/>
                </a:lnTo>
                <a:lnTo>
                  <a:pt x="393212" y="172354"/>
                </a:lnTo>
                <a:lnTo>
                  <a:pt x="399529" y="171668"/>
                </a:lnTo>
                <a:lnTo>
                  <a:pt x="412088" y="170446"/>
                </a:lnTo>
                <a:lnTo>
                  <a:pt x="424878" y="169147"/>
                </a:lnTo>
                <a:lnTo>
                  <a:pt x="435742" y="168030"/>
                </a:lnTo>
                <a:lnTo>
                  <a:pt x="448666" y="166330"/>
                </a:lnTo>
                <a:lnTo>
                  <a:pt x="460915" y="164298"/>
                </a:lnTo>
                <a:lnTo>
                  <a:pt x="472576" y="161932"/>
                </a:lnTo>
                <a:lnTo>
                  <a:pt x="492675" y="157391"/>
                </a:lnTo>
                <a:lnTo>
                  <a:pt x="505258" y="153841"/>
                </a:lnTo>
                <a:lnTo>
                  <a:pt x="517503" y="149826"/>
                </a:lnTo>
                <a:lnTo>
                  <a:pt x="529392" y="145365"/>
                </a:lnTo>
                <a:lnTo>
                  <a:pt x="540910" y="140473"/>
                </a:lnTo>
                <a:lnTo>
                  <a:pt x="552039" y="135168"/>
                </a:lnTo>
                <a:lnTo>
                  <a:pt x="562763" y="129465"/>
                </a:lnTo>
                <a:lnTo>
                  <a:pt x="580176" y="118521"/>
                </a:lnTo>
                <a:lnTo>
                  <a:pt x="590158" y="111468"/>
                </a:lnTo>
                <a:lnTo>
                  <a:pt x="600138" y="103857"/>
                </a:lnTo>
                <a:lnTo>
                  <a:pt x="610100" y="95703"/>
                </a:lnTo>
                <a:lnTo>
                  <a:pt x="620028" y="87022"/>
                </a:lnTo>
                <a:lnTo>
                  <a:pt x="629907" y="77829"/>
                </a:lnTo>
                <a:lnTo>
                  <a:pt x="639722" y="68139"/>
                </a:lnTo>
                <a:lnTo>
                  <a:pt x="647428" y="59913"/>
                </a:lnTo>
                <a:lnTo>
                  <a:pt x="655387" y="51035"/>
                </a:lnTo>
                <a:lnTo>
                  <a:pt x="663388" y="41732"/>
                </a:lnTo>
                <a:lnTo>
                  <a:pt x="671453" y="31992"/>
                </a:lnTo>
                <a:lnTo>
                  <a:pt x="679602" y="21799"/>
                </a:lnTo>
                <a:lnTo>
                  <a:pt x="687857" y="11140"/>
                </a:lnTo>
                <a:lnTo>
                  <a:pt x="696239" y="0"/>
                </a:lnTo>
                <a:lnTo>
                  <a:pt x="696239" y="10020"/>
                </a:lnTo>
                <a:lnTo>
                  <a:pt x="684938" y="25592"/>
                </a:lnTo>
                <a:lnTo>
                  <a:pt x="677003" y="36282"/>
                </a:lnTo>
                <a:lnTo>
                  <a:pt x="669035" y="46720"/>
                </a:lnTo>
                <a:lnTo>
                  <a:pt x="661113" y="56709"/>
                </a:lnTo>
                <a:lnTo>
                  <a:pt x="653320" y="66052"/>
                </a:lnTo>
                <a:lnTo>
                  <a:pt x="645734" y="74553"/>
                </a:lnTo>
                <a:lnTo>
                  <a:pt x="636291" y="84579"/>
                </a:lnTo>
                <a:lnTo>
                  <a:pt x="626820" y="94268"/>
                </a:lnTo>
                <a:lnTo>
                  <a:pt x="617397" y="103458"/>
                </a:lnTo>
                <a:lnTo>
                  <a:pt x="607969" y="112124"/>
                </a:lnTo>
                <a:lnTo>
                  <a:pt x="598485" y="120244"/>
                </a:lnTo>
                <a:lnTo>
                  <a:pt x="588893" y="127794"/>
                </a:lnTo>
                <a:lnTo>
                  <a:pt x="579140" y="134750"/>
                </a:lnTo>
                <a:lnTo>
                  <a:pt x="569176" y="141089"/>
                </a:lnTo>
                <a:lnTo>
                  <a:pt x="559741" y="146521"/>
                </a:lnTo>
                <a:lnTo>
                  <a:pt x="548812" y="152218"/>
                </a:lnTo>
                <a:lnTo>
                  <a:pt x="537495" y="157510"/>
                </a:lnTo>
                <a:lnTo>
                  <a:pt x="525810" y="162388"/>
                </a:lnTo>
                <a:lnTo>
                  <a:pt x="513777" y="166843"/>
                </a:lnTo>
                <a:lnTo>
                  <a:pt x="501415" y="170863"/>
                </a:lnTo>
                <a:lnTo>
                  <a:pt x="488744" y="174440"/>
                </a:lnTo>
                <a:lnTo>
                  <a:pt x="475783" y="177564"/>
                </a:lnTo>
                <a:lnTo>
                  <a:pt x="464914" y="180022"/>
                </a:lnTo>
                <a:lnTo>
                  <a:pt x="452835" y="182362"/>
                </a:lnTo>
                <a:lnTo>
                  <a:pt x="440063" y="184469"/>
                </a:lnTo>
                <a:lnTo>
                  <a:pt x="426481" y="186382"/>
                </a:lnTo>
                <a:lnTo>
                  <a:pt x="407833" y="188534"/>
                </a:lnTo>
                <a:lnTo>
                  <a:pt x="395216" y="189990"/>
                </a:lnTo>
                <a:lnTo>
                  <a:pt x="389204" y="190391"/>
                </a:lnTo>
                <a:lnTo>
                  <a:pt x="383592" y="191192"/>
                </a:lnTo>
                <a:lnTo>
                  <a:pt x="377981" y="191994"/>
                </a:lnTo>
                <a:lnTo>
                  <a:pt x="358682" y="194164"/>
                </a:lnTo>
                <a:lnTo>
                  <a:pt x="339389" y="196345"/>
                </a:lnTo>
                <a:lnTo>
                  <a:pt x="320108" y="198536"/>
                </a:lnTo>
                <a:lnTo>
                  <a:pt x="300845" y="200735"/>
                </a:lnTo>
                <a:lnTo>
                  <a:pt x="281607" y="202941"/>
                </a:lnTo>
                <a:lnTo>
                  <a:pt x="262398" y="205154"/>
                </a:lnTo>
                <a:lnTo>
                  <a:pt x="243225" y="207371"/>
                </a:lnTo>
                <a:lnTo>
                  <a:pt x="224095" y="209592"/>
                </a:lnTo>
                <a:lnTo>
                  <a:pt x="205012" y="211815"/>
                </a:lnTo>
                <a:lnTo>
                  <a:pt x="185984" y="214039"/>
                </a:lnTo>
                <a:lnTo>
                  <a:pt x="167016" y="216264"/>
                </a:lnTo>
                <a:lnTo>
                  <a:pt x="148114" y="218487"/>
                </a:lnTo>
                <a:lnTo>
                  <a:pt x="129284" y="220708"/>
                </a:lnTo>
                <a:lnTo>
                  <a:pt x="110532" y="222925"/>
                </a:lnTo>
                <a:lnTo>
                  <a:pt x="91864" y="225137"/>
                </a:lnTo>
                <a:lnTo>
                  <a:pt x="73287" y="227343"/>
                </a:lnTo>
                <a:lnTo>
                  <a:pt x="54806" y="229542"/>
                </a:lnTo>
                <a:lnTo>
                  <a:pt x="36427" y="231733"/>
                </a:lnTo>
                <a:lnTo>
                  <a:pt x="18156" y="233914"/>
                </a:lnTo>
                <a:lnTo>
                  <a:pt x="0" y="236085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7937" y="414812"/>
            <a:ext cx="696239" cy="214440"/>
          </a:xfrm>
          <a:custGeom>
            <a:avLst/>
            <a:gdLst/>
            <a:ahLst/>
            <a:cxnLst/>
            <a:rect l="l" t="t" r="r" b="b"/>
            <a:pathLst>
              <a:path w="696239" h="214440">
                <a:moveTo>
                  <a:pt x="0" y="214440"/>
                </a:moveTo>
                <a:lnTo>
                  <a:pt x="0" y="187184"/>
                </a:lnTo>
                <a:lnTo>
                  <a:pt x="418464" y="153114"/>
                </a:lnTo>
                <a:lnTo>
                  <a:pt x="428854" y="152099"/>
                </a:lnTo>
                <a:lnTo>
                  <a:pt x="441915" y="150604"/>
                </a:lnTo>
                <a:lnTo>
                  <a:pt x="454203" y="148938"/>
                </a:lnTo>
                <a:lnTo>
                  <a:pt x="465762" y="147102"/>
                </a:lnTo>
                <a:lnTo>
                  <a:pt x="485663" y="143390"/>
                </a:lnTo>
                <a:lnTo>
                  <a:pt x="498527" y="140436"/>
                </a:lnTo>
                <a:lnTo>
                  <a:pt x="510946" y="137109"/>
                </a:lnTo>
                <a:lnTo>
                  <a:pt x="522949" y="133398"/>
                </a:lnTo>
                <a:lnTo>
                  <a:pt x="534565" y="129291"/>
                </a:lnTo>
                <a:lnTo>
                  <a:pt x="545823" y="124778"/>
                </a:lnTo>
                <a:lnTo>
                  <a:pt x="556750" y="119846"/>
                </a:lnTo>
                <a:lnTo>
                  <a:pt x="573693" y="110849"/>
                </a:lnTo>
                <a:lnTo>
                  <a:pt x="584259" y="104553"/>
                </a:lnTo>
                <a:lnTo>
                  <a:pt x="594781" y="97729"/>
                </a:lnTo>
                <a:lnTo>
                  <a:pt x="605244" y="90366"/>
                </a:lnTo>
                <a:lnTo>
                  <a:pt x="615632" y="82453"/>
                </a:lnTo>
                <a:lnTo>
                  <a:pt x="625927" y="73979"/>
                </a:lnTo>
                <a:lnTo>
                  <a:pt x="636114" y="64933"/>
                </a:lnTo>
                <a:lnTo>
                  <a:pt x="644304" y="57226"/>
                </a:lnTo>
                <a:lnTo>
                  <a:pt x="652783" y="48855"/>
                </a:lnTo>
                <a:lnTo>
                  <a:pt x="661305" y="40046"/>
                </a:lnTo>
                <a:lnTo>
                  <a:pt x="669890" y="30777"/>
                </a:lnTo>
                <a:lnTo>
                  <a:pt x="678560" y="21027"/>
                </a:lnTo>
                <a:lnTo>
                  <a:pt x="687336" y="10775"/>
                </a:lnTo>
                <a:lnTo>
                  <a:pt x="696239" y="0"/>
                </a:lnTo>
                <a:lnTo>
                  <a:pt x="696239" y="8818"/>
                </a:lnTo>
                <a:lnTo>
                  <a:pt x="693568" y="12145"/>
                </a:lnTo>
                <a:lnTo>
                  <a:pt x="685129" y="22679"/>
                </a:lnTo>
                <a:lnTo>
                  <a:pt x="676821" y="32966"/>
                </a:lnTo>
                <a:lnTo>
                  <a:pt x="668605" y="42912"/>
                </a:lnTo>
                <a:lnTo>
                  <a:pt x="660444" y="52421"/>
                </a:lnTo>
                <a:lnTo>
                  <a:pt x="652298" y="61396"/>
                </a:lnTo>
                <a:lnTo>
                  <a:pt x="644131" y="69743"/>
                </a:lnTo>
                <a:lnTo>
                  <a:pt x="633548" y="79651"/>
                </a:lnTo>
                <a:lnTo>
                  <a:pt x="623667" y="88526"/>
                </a:lnTo>
                <a:lnTo>
                  <a:pt x="613666" y="97073"/>
                </a:lnTo>
                <a:lnTo>
                  <a:pt x="603561" y="105205"/>
                </a:lnTo>
                <a:lnTo>
                  <a:pt x="593364" y="112838"/>
                </a:lnTo>
                <a:lnTo>
                  <a:pt x="583090" y="119884"/>
                </a:lnTo>
                <a:lnTo>
                  <a:pt x="572751" y="126257"/>
                </a:lnTo>
                <a:lnTo>
                  <a:pt x="562362" y="131870"/>
                </a:lnTo>
                <a:lnTo>
                  <a:pt x="543117" y="140861"/>
                </a:lnTo>
                <a:lnTo>
                  <a:pt x="531745" y="145396"/>
                </a:lnTo>
                <a:lnTo>
                  <a:pt x="519972" y="149562"/>
                </a:lnTo>
                <a:lnTo>
                  <a:pt x="507784" y="153368"/>
                </a:lnTo>
                <a:lnTo>
                  <a:pt x="495164" y="156825"/>
                </a:lnTo>
                <a:lnTo>
                  <a:pt x="482097" y="159944"/>
                </a:lnTo>
                <a:lnTo>
                  <a:pt x="468568" y="162734"/>
                </a:lnTo>
                <a:lnTo>
                  <a:pt x="446541" y="166512"/>
                </a:lnTo>
                <a:lnTo>
                  <a:pt x="433687" y="168311"/>
                </a:lnTo>
                <a:lnTo>
                  <a:pt x="420068" y="169949"/>
                </a:lnTo>
                <a:lnTo>
                  <a:pt x="371968" y="175159"/>
                </a:lnTo>
                <a:lnTo>
                  <a:pt x="0" y="214440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7937" y="528245"/>
            <a:ext cx="696239" cy="173957"/>
          </a:xfrm>
          <a:custGeom>
            <a:avLst/>
            <a:gdLst/>
            <a:ahLst/>
            <a:cxnLst/>
            <a:rect l="l" t="t" r="r" b="b"/>
            <a:pathLst>
              <a:path w="696239" h="173957">
                <a:moveTo>
                  <a:pt x="0" y="173957"/>
                </a:moveTo>
                <a:lnTo>
                  <a:pt x="0" y="146701"/>
                </a:lnTo>
                <a:lnTo>
                  <a:pt x="174761" y="135077"/>
                </a:lnTo>
                <a:lnTo>
                  <a:pt x="186147" y="134356"/>
                </a:lnTo>
                <a:lnTo>
                  <a:pt x="198863" y="133549"/>
                </a:lnTo>
                <a:lnTo>
                  <a:pt x="211554" y="132744"/>
                </a:lnTo>
                <a:lnTo>
                  <a:pt x="224226" y="131941"/>
                </a:lnTo>
                <a:lnTo>
                  <a:pt x="236882" y="131140"/>
                </a:lnTo>
                <a:lnTo>
                  <a:pt x="249527" y="130344"/>
                </a:lnTo>
                <a:lnTo>
                  <a:pt x="262165" y="129551"/>
                </a:lnTo>
                <a:lnTo>
                  <a:pt x="274801" y="128764"/>
                </a:lnTo>
                <a:lnTo>
                  <a:pt x="287439" y="127982"/>
                </a:lnTo>
                <a:lnTo>
                  <a:pt x="300083" y="127207"/>
                </a:lnTo>
                <a:lnTo>
                  <a:pt x="312738" y="126439"/>
                </a:lnTo>
                <a:lnTo>
                  <a:pt x="325407" y="125679"/>
                </a:lnTo>
                <a:lnTo>
                  <a:pt x="338097" y="124927"/>
                </a:lnTo>
                <a:lnTo>
                  <a:pt x="350810" y="124185"/>
                </a:lnTo>
                <a:lnTo>
                  <a:pt x="363551" y="123453"/>
                </a:lnTo>
                <a:lnTo>
                  <a:pt x="368584" y="123082"/>
                </a:lnTo>
                <a:lnTo>
                  <a:pt x="381177" y="122379"/>
                </a:lnTo>
                <a:lnTo>
                  <a:pt x="394014" y="121850"/>
                </a:lnTo>
                <a:lnTo>
                  <a:pt x="406591" y="121123"/>
                </a:lnTo>
                <a:lnTo>
                  <a:pt x="419298" y="120356"/>
                </a:lnTo>
                <a:lnTo>
                  <a:pt x="432045" y="119513"/>
                </a:lnTo>
                <a:lnTo>
                  <a:pt x="444752" y="118554"/>
                </a:lnTo>
                <a:lnTo>
                  <a:pt x="457345" y="117441"/>
                </a:lnTo>
                <a:lnTo>
                  <a:pt x="463806" y="116698"/>
                </a:lnTo>
                <a:lnTo>
                  <a:pt x="478181" y="114412"/>
                </a:lnTo>
                <a:lnTo>
                  <a:pt x="490863" y="111443"/>
                </a:lnTo>
                <a:lnTo>
                  <a:pt x="502353" y="107764"/>
                </a:lnTo>
                <a:lnTo>
                  <a:pt x="513155" y="103346"/>
                </a:lnTo>
                <a:lnTo>
                  <a:pt x="523771" y="98164"/>
                </a:lnTo>
                <a:lnTo>
                  <a:pt x="534705" y="92189"/>
                </a:lnTo>
                <a:lnTo>
                  <a:pt x="539990" y="89564"/>
                </a:lnTo>
                <a:lnTo>
                  <a:pt x="549899" y="85466"/>
                </a:lnTo>
                <a:lnTo>
                  <a:pt x="561321" y="81337"/>
                </a:lnTo>
                <a:lnTo>
                  <a:pt x="573802" y="77082"/>
                </a:lnTo>
                <a:lnTo>
                  <a:pt x="586884" y="72603"/>
                </a:lnTo>
                <a:lnTo>
                  <a:pt x="600113" y="67803"/>
                </a:lnTo>
                <a:lnTo>
                  <a:pt x="613031" y="62584"/>
                </a:lnTo>
                <a:lnTo>
                  <a:pt x="625184" y="56850"/>
                </a:lnTo>
                <a:lnTo>
                  <a:pt x="636114" y="50503"/>
                </a:lnTo>
                <a:lnTo>
                  <a:pt x="649208" y="41605"/>
                </a:lnTo>
                <a:lnTo>
                  <a:pt x="658891" y="34289"/>
                </a:lnTo>
                <a:lnTo>
                  <a:pt x="667886" y="26806"/>
                </a:lnTo>
                <a:lnTo>
                  <a:pt x="676743" y="18821"/>
                </a:lnTo>
                <a:lnTo>
                  <a:pt x="686011" y="9997"/>
                </a:lnTo>
                <a:lnTo>
                  <a:pt x="696239" y="0"/>
                </a:lnTo>
                <a:lnTo>
                  <a:pt x="696239" y="9619"/>
                </a:lnTo>
                <a:lnTo>
                  <a:pt x="684594" y="21473"/>
                </a:lnTo>
                <a:lnTo>
                  <a:pt x="674195" y="31470"/>
                </a:lnTo>
                <a:lnTo>
                  <a:pt x="662077" y="42612"/>
                </a:lnTo>
                <a:lnTo>
                  <a:pt x="649298" y="53648"/>
                </a:lnTo>
                <a:lnTo>
                  <a:pt x="636916" y="63330"/>
                </a:lnTo>
                <a:lnTo>
                  <a:pt x="619325" y="75639"/>
                </a:lnTo>
                <a:lnTo>
                  <a:pt x="608446" y="82742"/>
                </a:lnTo>
                <a:lnTo>
                  <a:pt x="597524" y="89414"/>
                </a:lnTo>
                <a:lnTo>
                  <a:pt x="586525" y="95616"/>
                </a:lnTo>
                <a:lnTo>
                  <a:pt x="575417" y="101312"/>
                </a:lnTo>
                <a:lnTo>
                  <a:pt x="564167" y="106461"/>
                </a:lnTo>
                <a:lnTo>
                  <a:pt x="552742" y="111028"/>
                </a:lnTo>
                <a:lnTo>
                  <a:pt x="535479" y="117061"/>
                </a:lnTo>
                <a:lnTo>
                  <a:pt x="523904" y="120518"/>
                </a:lnTo>
                <a:lnTo>
                  <a:pt x="511921" y="123652"/>
                </a:lnTo>
                <a:lnTo>
                  <a:pt x="499502" y="126469"/>
                </a:lnTo>
                <a:lnTo>
                  <a:pt x="486619" y="128975"/>
                </a:lnTo>
                <a:lnTo>
                  <a:pt x="473244" y="131174"/>
                </a:lnTo>
                <a:lnTo>
                  <a:pt x="459349" y="133073"/>
                </a:lnTo>
                <a:lnTo>
                  <a:pt x="438555" y="135493"/>
                </a:lnTo>
                <a:lnTo>
                  <a:pt x="425666" y="136671"/>
                </a:lnTo>
                <a:lnTo>
                  <a:pt x="411650" y="137883"/>
                </a:lnTo>
                <a:lnTo>
                  <a:pt x="364753" y="141490"/>
                </a:lnTo>
                <a:lnTo>
                  <a:pt x="353486" y="142401"/>
                </a:lnTo>
                <a:lnTo>
                  <a:pt x="340349" y="143480"/>
                </a:lnTo>
                <a:lnTo>
                  <a:pt x="327216" y="144575"/>
                </a:lnTo>
                <a:lnTo>
                  <a:pt x="314104" y="145684"/>
                </a:lnTo>
                <a:lnTo>
                  <a:pt x="301033" y="146803"/>
                </a:lnTo>
                <a:lnTo>
                  <a:pt x="288022" y="147929"/>
                </a:lnTo>
                <a:lnTo>
                  <a:pt x="275090" y="149061"/>
                </a:lnTo>
                <a:lnTo>
                  <a:pt x="262256" y="150193"/>
                </a:lnTo>
                <a:lnTo>
                  <a:pt x="249539" y="151325"/>
                </a:lnTo>
                <a:lnTo>
                  <a:pt x="236958" y="152452"/>
                </a:lnTo>
                <a:lnTo>
                  <a:pt x="224533" y="153573"/>
                </a:lnTo>
                <a:lnTo>
                  <a:pt x="212282" y="154683"/>
                </a:lnTo>
                <a:lnTo>
                  <a:pt x="200224" y="155780"/>
                </a:lnTo>
                <a:lnTo>
                  <a:pt x="188379" y="156861"/>
                </a:lnTo>
                <a:lnTo>
                  <a:pt x="176765" y="157924"/>
                </a:lnTo>
                <a:lnTo>
                  <a:pt x="0" y="173957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7937" y="596786"/>
            <a:ext cx="696239" cy="141490"/>
          </a:xfrm>
          <a:custGeom>
            <a:avLst/>
            <a:gdLst/>
            <a:ahLst/>
            <a:cxnLst/>
            <a:rect l="l" t="t" r="r" b="b"/>
            <a:pathLst>
              <a:path w="696239" h="141490">
                <a:moveTo>
                  <a:pt x="0" y="141490"/>
                </a:moveTo>
                <a:lnTo>
                  <a:pt x="0" y="114234"/>
                </a:lnTo>
                <a:lnTo>
                  <a:pt x="19033" y="113218"/>
                </a:lnTo>
                <a:lnTo>
                  <a:pt x="37902" y="112214"/>
                </a:lnTo>
                <a:lnTo>
                  <a:pt x="56614" y="111222"/>
                </a:lnTo>
                <a:lnTo>
                  <a:pt x="75179" y="110242"/>
                </a:lnTo>
                <a:lnTo>
                  <a:pt x="93605" y="109274"/>
                </a:lnTo>
                <a:lnTo>
                  <a:pt x="111903" y="108318"/>
                </a:lnTo>
                <a:lnTo>
                  <a:pt x="130080" y="107374"/>
                </a:lnTo>
                <a:lnTo>
                  <a:pt x="148146" y="106442"/>
                </a:lnTo>
                <a:lnTo>
                  <a:pt x="166109" y="105522"/>
                </a:lnTo>
                <a:lnTo>
                  <a:pt x="183980" y="104614"/>
                </a:lnTo>
                <a:lnTo>
                  <a:pt x="201766" y="103719"/>
                </a:lnTo>
                <a:lnTo>
                  <a:pt x="219477" y="102835"/>
                </a:lnTo>
                <a:lnTo>
                  <a:pt x="237122" y="101963"/>
                </a:lnTo>
                <a:lnTo>
                  <a:pt x="254710" y="101103"/>
                </a:lnTo>
                <a:lnTo>
                  <a:pt x="272250" y="100255"/>
                </a:lnTo>
                <a:lnTo>
                  <a:pt x="289750" y="99420"/>
                </a:lnTo>
                <a:lnTo>
                  <a:pt x="307221" y="98596"/>
                </a:lnTo>
                <a:lnTo>
                  <a:pt x="324671" y="97784"/>
                </a:lnTo>
                <a:lnTo>
                  <a:pt x="342108" y="96985"/>
                </a:lnTo>
                <a:lnTo>
                  <a:pt x="359543" y="96197"/>
                </a:lnTo>
                <a:lnTo>
                  <a:pt x="406440" y="94193"/>
                </a:lnTo>
                <a:lnTo>
                  <a:pt x="415659" y="93753"/>
                </a:lnTo>
                <a:lnTo>
                  <a:pt x="428783" y="93062"/>
                </a:lnTo>
                <a:lnTo>
                  <a:pt x="441176" y="92290"/>
                </a:lnTo>
                <a:lnTo>
                  <a:pt x="452936" y="91387"/>
                </a:lnTo>
                <a:lnTo>
                  <a:pt x="470655" y="89515"/>
                </a:lnTo>
                <a:lnTo>
                  <a:pt x="484004" y="87779"/>
                </a:lnTo>
                <a:lnTo>
                  <a:pt x="496881" y="85802"/>
                </a:lnTo>
                <a:lnTo>
                  <a:pt x="509299" y="83577"/>
                </a:lnTo>
                <a:lnTo>
                  <a:pt x="521270" y="81098"/>
                </a:lnTo>
                <a:lnTo>
                  <a:pt x="532808" y="78360"/>
                </a:lnTo>
                <a:lnTo>
                  <a:pt x="543924" y="75354"/>
                </a:lnTo>
                <a:lnTo>
                  <a:pt x="559206" y="70475"/>
                </a:lnTo>
                <a:lnTo>
                  <a:pt x="570980" y="66140"/>
                </a:lnTo>
                <a:lnTo>
                  <a:pt x="582681" y="61337"/>
                </a:lnTo>
                <a:lnTo>
                  <a:pt x="594296" y="56076"/>
                </a:lnTo>
                <a:lnTo>
                  <a:pt x="605812" y="50371"/>
                </a:lnTo>
                <a:lnTo>
                  <a:pt x="617217" y="44234"/>
                </a:lnTo>
                <a:lnTo>
                  <a:pt x="628499" y="37677"/>
                </a:lnTo>
                <a:lnTo>
                  <a:pt x="629619" y="37012"/>
                </a:lnTo>
                <a:lnTo>
                  <a:pt x="640497" y="31223"/>
                </a:lnTo>
                <a:lnTo>
                  <a:pt x="651450" y="26143"/>
                </a:lnTo>
                <a:lnTo>
                  <a:pt x="662491" y="21125"/>
                </a:lnTo>
                <a:lnTo>
                  <a:pt x="673629" y="15526"/>
                </a:lnTo>
                <a:lnTo>
                  <a:pt x="684874" y="8699"/>
                </a:lnTo>
                <a:lnTo>
                  <a:pt x="696239" y="0"/>
                </a:lnTo>
                <a:lnTo>
                  <a:pt x="696239" y="801"/>
                </a:lnTo>
                <a:lnTo>
                  <a:pt x="684733" y="10539"/>
                </a:lnTo>
                <a:lnTo>
                  <a:pt x="674482" y="18790"/>
                </a:lnTo>
                <a:lnTo>
                  <a:pt x="664315" y="26570"/>
                </a:lnTo>
                <a:lnTo>
                  <a:pt x="654212" y="33901"/>
                </a:lnTo>
                <a:lnTo>
                  <a:pt x="644150" y="40802"/>
                </a:lnTo>
                <a:lnTo>
                  <a:pt x="634110" y="47297"/>
                </a:lnTo>
                <a:lnTo>
                  <a:pt x="617021" y="57637"/>
                </a:lnTo>
                <a:lnTo>
                  <a:pt x="605757" y="63842"/>
                </a:lnTo>
                <a:lnTo>
                  <a:pt x="594366" y="69624"/>
                </a:lnTo>
                <a:lnTo>
                  <a:pt x="582847" y="74966"/>
                </a:lnTo>
                <a:lnTo>
                  <a:pt x="571202" y="79851"/>
                </a:lnTo>
                <a:lnTo>
                  <a:pt x="559430" y="84261"/>
                </a:lnTo>
                <a:lnTo>
                  <a:pt x="547531" y="88181"/>
                </a:lnTo>
                <a:lnTo>
                  <a:pt x="531047" y="93069"/>
                </a:lnTo>
                <a:lnTo>
                  <a:pt x="519376" y="96038"/>
                </a:lnTo>
                <a:lnTo>
                  <a:pt x="507305" y="98735"/>
                </a:lnTo>
                <a:lnTo>
                  <a:pt x="494808" y="101169"/>
                </a:lnTo>
                <a:lnTo>
                  <a:pt x="481864" y="103354"/>
                </a:lnTo>
                <a:lnTo>
                  <a:pt x="468448" y="105300"/>
                </a:lnTo>
                <a:lnTo>
                  <a:pt x="454539" y="107019"/>
                </a:lnTo>
                <a:lnTo>
                  <a:pt x="434032" y="109036"/>
                </a:lnTo>
                <a:lnTo>
                  <a:pt x="421147" y="110055"/>
                </a:lnTo>
                <a:lnTo>
                  <a:pt x="407241" y="111028"/>
                </a:lnTo>
                <a:lnTo>
                  <a:pt x="360745" y="114234"/>
                </a:lnTo>
                <a:lnTo>
                  <a:pt x="342828" y="115503"/>
                </a:lnTo>
                <a:lnTo>
                  <a:pt x="324909" y="116783"/>
                </a:lnTo>
                <a:lnTo>
                  <a:pt x="306986" y="118075"/>
                </a:lnTo>
                <a:lnTo>
                  <a:pt x="289058" y="119378"/>
                </a:lnTo>
                <a:lnTo>
                  <a:pt x="271122" y="120691"/>
                </a:lnTo>
                <a:lnTo>
                  <a:pt x="253178" y="122015"/>
                </a:lnTo>
                <a:lnTo>
                  <a:pt x="235223" y="123350"/>
                </a:lnTo>
                <a:lnTo>
                  <a:pt x="217255" y="124694"/>
                </a:lnTo>
                <a:lnTo>
                  <a:pt x="199273" y="126048"/>
                </a:lnTo>
                <a:lnTo>
                  <a:pt x="181274" y="127411"/>
                </a:lnTo>
                <a:lnTo>
                  <a:pt x="163258" y="128784"/>
                </a:lnTo>
                <a:lnTo>
                  <a:pt x="145221" y="130165"/>
                </a:lnTo>
                <a:lnTo>
                  <a:pt x="127163" y="131554"/>
                </a:lnTo>
                <a:lnTo>
                  <a:pt x="109082" y="132951"/>
                </a:lnTo>
                <a:lnTo>
                  <a:pt x="90975" y="134357"/>
                </a:lnTo>
                <a:lnTo>
                  <a:pt x="72841" y="135770"/>
                </a:lnTo>
                <a:lnTo>
                  <a:pt x="54679" y="137190"/>
                </a:lnTo>
                <a:lnTo>
                  <a:pt x="36485" y="138617"/>
                </a:lnTo>
                <a:lnTo>
                  <a:pt x="18260" y="140050"/>
                </a:lnTo>
                <a:lnTo>
                  <a:pt x="0" y="141490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7937" y="642480"/>
            <a:ext cx="696239" cy="132672"/>
          </a:xfrm>
          <a:custGeom>
            <a:avLst/>
            <a:gdLst/>
            <a:ahLst/>
            <a:cxnLst/>
            <a:rect l="l" t="t" r="r" b="b"/>
            <a:pathLst>
              <a:path w="696239" h="132672">
                <a:moveTo>
                  <a:pt x="0" y="132672"/>
                </a:moveTo>
                <a:lnTo>
                  <a:pt x="0" y="105416"/>
                </a:lnTo>
                <a:lnTo>
                  <a:pt x="18136" y="104637"/>
                </a:lnTo>
                <a:lnTo>
                  <a:pt x="36232" y="103865"/>
                </a:lnTo>
                <a:lnTo>
                  <a:pt x="54288" y="103098"/>
                </a:lnTo>
                <a:lnTo>
                  <a:pt x="72306" y="102338"/>
                </a:lnTo>
                <a:lnTo>
                  <a:pt x="90286" y="101583"/>
                </a:lnTo>
                <a:lnTo>
                  <a:pt x="108230" y="100835"/>
                </a:lnTo>
                <a:lnTo>
                  <a:pt x="126140" y="100092"/>
                </a:lnTo>
                <a:lnTo>
                  <a:pt x="144016" y="99356"/>
                </a:lnTo>
                <a:lnTo>
                  <a:pt x="161859" y="98625"/>
                </a:lnTo>
                <a:lnTo>
                  <a:pt x="179671" y="97901"/>
                </a:lnTo>
                <a:lnTo>
                  <a:pt x="197453" y="97182"/>
                </a:lnTo>
                <a:lnTo>
                  <a:pt x="215206" y="96470"/>
                </a:lnTo>
                <a:lnTo>
                  <a:pt x="232931" y="95763"/>
                </a:lnTo>
                <a:lnTo>
                  <a:pt x="250630" y="95063"/>
                </a:lnTo>
                <a:lnTo>
                  <a:pt x="268304" y="94368"/>
                </a:lnTo>
                <a:lnTo>
                  <a:pt x="285954" y="93680"/>
                </a:lnTo>
                <a:lnTo>
                  <a:pt x="303581" y="92998"/>
                </a:lnTo>
                <a:lnTo>
                  <a:pt x="321186" y="92321"/>
                </a:lnTo>
                <a:lnTo>
                  <a:pt x="338771" y="91651"/>
                </a:lnTo>
                <a:lnTo>
                  <a:pt x="356336" y="90986"/>
                </a:lnTo>
                <a:lnTo>
                  <a:pt x="402431" y="88982"/>
                </a:lnTo>
                <a:lnTo>
                  <a:pt x="424822" y="88235"/>
                </a:lnTo>
                <a:lnTo>
                  <a:pt x="437032" y="87632"/>
                </a:lnTo>
                <a:lnTo>
                  <a:pt x="448527" y="86978"/>
                </a:lnTo>
                <a:lnTo>
                  <a:pt x="466004" y="85609"/>
                </a:lnTo>
                <a:lnTo>
                  <a:pt x="479472" y="84283"/>
                </a:lnTo>
                <a:lnTo>
                  <a:pt x="492361" y="82758"/>
                </a:lnTo>
                <a:lnTo>
                  <a:pt x="504739" y="81030"/>
                </a:lnTo>
                <a:lnTo>
                  <a:pt x="516677" y="79090"/>
                </a:lnTo>
                <a:lnTo>
                  <a:pt x="528246" y="76933"/>
                </a:lnTo>
                <a:lnTo>
                  <a:pt x="539515" y="74553"/>
                </a:lnTo>
                <a:lnTo>
                  <a:pt x="554464" y="70794"/>
                </a:lnTo>
                <a:lnTo>
                  <a:pt x="566623" y="67248"/>
                </a:lnTo>
                <a:lnTo>
                  <a:pt x="578676" y="63287"/>
                </a:lnTo>
                <a:lnTo>
                  <a:pt x="590615" y="58910"/>
                </a:lnTo>
                <a:lnTo>
                  <a:pt x="602436" y="54118"/>
                </a:lnTo>
                <a:lnTo>
                  <a:pt x="614130" y="48911"/>
                </a:lnTo>
                <a:lnTo>
                  <a:pt x="625693" y="43288"/>
                </a:lnTo>
                <a:lnTo>
                  <a:pt x="641939" y="34764"/>
                </a:lnTo>
                <a:lnTo>
                  <a:pt x="652677" y="28674"/>
                </a:lnTo>
                <a:lnTo>
                  <a:pt x="663458" y="22179"/>
                </a:lnTo>
                <a:lnTo>
                  <a:pt x="674301" y="15252"/>
                </a:lnTo>
                <a:lnTo>
                  <a:pt x="685222" y="7867"/>
                </a:lnTo>
                <a:lnTo>
                  <a:pt x="696239" y="0"/>
                </a:lnTo>
                <a:lnTo>
                  <a:pt x="696239" y="11623"/>
                </a:lnTo>
                <a:lnTo>
                  <a:pt x="683761" y="20714"/>
                </a:lnTo>
                <a:lnTo>
                  <a:pt x="672985" y="28136"/>
                </a:lnTo>
                <a:lnTo>
                  <a:pt x="662292" y="35116"/>
                </a:lnTo>
                <a:lnTo>
                  <a:pt x="651661" y="41684"/>
                </a:lnTo>
                <a:lnTo>
                  <a:pt x="641071" y="47872"/>
                </a:lnTo>
                <a:lnTo>
                  <a:pt x="630503" y="53710"/>
                </a:lnTo>
                <a:lnTo>
                  <a:pt x="614190" y="61935"/>
                </a:lnTo>
                <a:lnTo>
                  <a:pt x="602644" y="67164"/>
                </a:lnTo>
                <a:lnTo>
                  <a:pt x="590910" y="72016"/>
                </a:lnTo>
                <a:lnTo>
                  <a:pt x="578999" y="76499"/>
                </a:lnTo>
                <a:lnTo>
                  <a:pt x="566922" y="80616"/>
                </a:lnTo>
                <a:lnTo>
                  <a:pt x="554692" y="84374"/>
                </a:lnTo>
                <a:lnTo>
                  <a:pt x="542320" y="87780"/>
                </a:lnTo>
                <a:lnTo>
                  <a:pt x="527149" y="91352"/>
                </a:lnTo>
                <a:lnTo>
                  <a:pt x="515535" y="93739"/>
                </a:lnTo>
                <a:lnTo>
                  <a:pt x="503497" y="95932"/>
                </a:lnTo>
                <a:lnTo>
                  <a:pt x="490986" y="97944"/>
                </a:lnTo>
                <a:lnTo>
                  <a:pt x="477953" y="99787"/>
                </a:lnTo>
                <a:lnTo>
                  <a:pt x="464351" y="101472"/>
                </a:lnTo>
                <a:lnTo>
                  <a:pt x="450130" y="103011"/>
                </a:lnTo>
                <a:lnTo>
                  <a:pt x="430591" y="104479"/>
                </a:lnTo>
                <a:lnTo>
                  <a:pt x="417705" y="105308"/>
                </a:lnTo>
                <a:lnTo>
                  <a:pt x="403634" y="106218"/>
                </a:lnTo>
                <a:lnTo>
                  <a:pt x="357138" y="109023"/>
                </a:lnTo>
                <a:lnTo>
                  <a:pt x="339289" y="110112"/>
                </a:lnTo>
                <a:lnTo>
                  <a:pt x="321456" y="111212"/>
                </a:lnTo>
                <a:lnTo>
                  <a:pt x="303636" y="112323"/>
                </a:lnTo>
                <a:lnTo>
                  <a:pt x="285826" y="113445"/>
                </a:lnTo>
                <a:lnTo>
                  <a:pt x="268022" y="114579"/>
                </a:lnTo>
                <a:lnTo>
                  <a:pt x="250224" y="115722"/>
                </a:lnTo>
                <a:lnTo>
                  <a:pt x="232427" y="116876"/>
                </a:lnTo>
                <a:lnTo>
                  <a:pt x="214629" y="118040"/>
                </a:lnTo>
                <a:lnTo>
                  <a:pt x="196827" y="119214"/>
                </a:lnTo>
                <a:lnTo>
                  <a:pt x="179020" y="120397"/>
                </a:lnTo>
                <a:lnTo>
                  <a:pt x="161203" y="121589"/>
                </a:lnTo>
                <a:lnTo>
                  <a:pt x="143374" y="122789"/>
                </a:lnTo>
                <a:lnTo>
                  <a:pt x="125531" y="123998"/>
                </a:lnTo>
                <a:lnTo>
                  <a:pt x="107671" y="125216"/>
                </a:lnTo>
                <a:lnTo>
                  <a:pt x="89791" y="126441"/>
                </a:lnTo>
                <a:lnTo>
                  <a:pt x="71889" y="127673"/>
                </a:lnTo>
                <a:lnTo>
                  <a:pt x="53961" y="128913"/>
                </a:lnTo>
                <a:lnTo>
                  <a:pt x="36006" y="130159"/>
                </a:lnTo>
                <a:lnTo>
                  <a:pt x="18019" y="131413"/>
                </a:lnTo>
                <a:lnTo>
                  <a:pt x="0" y="132672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7937" y="700198"/>
            <a:ext cx="696239" cy="109825"/>
          </a:xfrm>
          <a:custGeom>
            <a:avLst/>
            <a:gdLst/>
            <a:ahLst/>
            <a:cxnLst/>
            <a:rect l="l" t="t" r="r" b="b"/>
            <a:pathLst>
              <a:path w="696239" h="109825">
                <a:moveTo>
                  <a:pt x="353931" y="91387"/>
                </a:moveTo>
                <a:lnTo>
                  <a:pt x="0" y="109825"/>
                </a:lnTo>
                <a:lnTo>
                  <a:pt x="0" y="82970"/>
                </a:lnTo>
                <a:lnTo>
                  <a:pt x="399225" y="72148"/>
                </a:lnTo>
                <a:lnTo>
                  <a:pt x="408095" y="71945"/>
                </a:lnTo>
                <a:lnTo>
                  <a:pt x="421514" y="71578"/>
                </a:lnTo>
                <a:lnTo>
                  <a:pt x="433634" y="71128"/>
                </a:lnTo>
                <a:lnTo>
                  <a:pt x="444919" y="70544"/>
                </a:lnTo>
                <a:lnTo>
                  <a:pt x="447459" y="70426"/>
                </a:lnTo>
                <a:lnTo>
                  <a:pt x="461699" y="69629"/>
                </a:lnTo>
                <a:lnTo>
                  <a:pt x="475244" y="68646"/>
                </a:lnTo>
                <a:lnTo>
                  <a:pt x="488179" y="67476"/>
                </a:lnTo>
                <a:lnTo>
                  <a:pt x="500588" y="66118"/>
                </a:lnTo>
                <a:lnTo>
                  <a:pt x="512556" y="64574"/>
                </a:lnTo>
                <a:lnTo>
                  <a:pt x="524167" y="62843"/>
                </a:lnTo>
                <a:lnTo>
                  <a:pt x="535506" y="60925"/>
                </a:lnTo>
                <a:lnTo>
                  <a:pt x="550099" y="57972"/>
                </a:lnTo>
                <a:lnTo>
                  <a:pt x="562577" y="55076"/>
                </a:lnTo>
                <a:lnTo>
                  <a:pt x="574950" y="51852"/>
                </a:lnTo>
                <a:lnTo>
                  <a:pt x="587195" y="48299"/>
                </a:lnTo>
                <a:lnTo>
                  <a:pt x="599283" y="44419"/>
                </a:lnTo>
                <a:lnTo>
                  <a:pt x="611189" y="40210"/>
                </a:lnTo>
                <a:lnTo>
                  <a:pt x="622887" y="35673"/>
                </a:lnTo>
                <a:lnTo>
                  <a:pt x="638880" y="29138"/>
                </a:lnTo>
                <a:lnTo>
                  <a:pt x="650166" y="24065"/>
                </a:lnTo>
                <a:lnTo>
                  <a:pt x="661517" y="18605"/>
                </a:lnTo>
                <a:lnTo>
                  <a:pt x="672961" y="12768"/>
                </a:lnTo>
                <a:lnTo>
                  <a:pt x="684526" y="6563"/>
                </a:lnTo>
                <a:lnTo>
                  <a:pt x="696239" y="0"/>
                </a:lnTo>
                <a:lnTo>
                  <a:pt x="696239" y="10822"/>
                </a:lnTo>
                <a:lnTo>
                  <a:pt x="683141" y="18427"/>
                </a:lnTo>
                <a:lnTo>
                  <a:pt x="671768" y="24744"/>
                </a:lnTo>
                <a:lnTo>
                  <a:pt x="660477" y="30719"/>
                </a:lnTo>
                <a:lnTo>
                  <a:pt x="649248" y="36343"/>
                </a:lnTo>
                <a:lnTo>
                  <a:pt x="638061" y="41605"/>
                </a:lnTo>
                <a:lnTo>
                  <a:pt x="626895" y="46495"/>
                </a:lnTo>
                <a:lnTo>
                  <a:pt x="611362" y="52790"/>
                </a:lnTo>
                <a:lnTo>
                  <a:pt x="599511" y="57132"/>
                </a:lnTo>
                <a:lnTo>
                  <a:pt x="587479" y="61161"/>
                </a:lnTo>
                <a:lnTo>
                  <a:pt x="575285" y="64878"/>
                </a:lnTo>
                <a:lnTo>
                  <a:pt x="562947" y="68282"/>
                </a:lnTo>
                <a:lnTo>
                  <a:pt x="550483" y="71373"/>
                </a:lnTo>
                <a:lnTo>
                  <a:pt x="537911" y="74152"/>
                </a:lnTo>
                <a:lnTo>
                  <a:pt x="523199" y="76988"/>
                </a:lnTo>
                <a:lnTo>
                  <a:pt x="511480" y="78982"/>
                </a:lnTo>
                <a:lnTo>
                  <a:pt x="499392" y="80810"/>
                </a:lnTo>
                <a:lnTo>
                  <a:pt x="486875" y="82477"/>
                </a:lnTo>
                <a:lnTo>
                  <a:pt x="473865" y="83990"/>
                </a:lnTo>
                <a:lnTo>
                  <a:pt x="460302" y="85354"/>
                </a:lnTo>
                <a:lnTo>
                  <a:pt x="446122" y="86577"/>
                </a:lnTo>
                <a:lnTo>
                  <a:pt x="426860" y="87659"/>
                </a:lnTo>
                <a:lnTo>
                  <a:pt x="413980" y="88321"/>
                </a:lnTo>
                <a:lnTo>
                  <a:pt x="400026" y="88982"/>
                </a:lnTo>
                <a:lnTo>
                  <a:pt x="353931" y="91387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7937" y="756714"/>
            <a:ext cx="696239" cy="90185"/>
          </a:xfrm>
          <a:custGeom>
            <a:avLst/>
            <a:gdLst/>
            <a:ahLst/>
            <a:cxnLst/>
            <a:rect l="l" t="t" r="r" b="b"/>
            <a:pathLst>
              <a:path w="696239" h="90185">
                <a:moveTo>
                  <a:pt x="0" y="90185"/>
                </a:moveTo>
                <a:lnTo>
                  <a:pt x="0" y="63330"/>
                </a:lnTo>
                <a:lnTo>
                  <a:pt x="350724" y="56916"/>
                </a:lnTo>
                <a:lnTo>
                  <a:pt x="358467" y="56860"/>
                </a:lnTo>
                <a:lnTo>
                  <a:pt x="371163" y="56646"/>
                </a:lnTo>
                <a:lnTo>
                  <a:pt x="383993" y="56516"/>
                </a:lnTo>
                <a:lnTo>
                  <a:pt x="405344" y="56150"/>
                </a:lnTo>
                <a:lnTo>
                  <a:pt x="418013" y="55893"/>
                </a:lnTo>
                <a:lnTo>
                  <a:pt x="430720" y="55579"/>
                </a:lnTo>
                <a:lnTo>
                  <a:pt x="443453" y="55187"/>
                </a:lnTo>
                <a:lnTo>
                  <a:pt x="456200" y="54697"/>
                </a:lnTo>
                <a:lnTo>
                  <a:pt x="468949" y="54086"/>
                </a:lnTo>
                <a:lnTo>
                  <a:pt x="481688" y="53335"/>
                </a:lnTo>
                <a:lnTo>
                  <a:pt x="494404" y="52421"/>
                </a:lnTo>
                <a:lnTo>
                  <a:pt x="507086" y="51325"/>
                </a:lnTo>
                <a:lnTo>
                  <a:pt x="519722" y="50025"/>
                </a:lnTo>
                <a:lnTo>
                  <a:pt x="532300" y="48499"/>
                </a:lnTo>
                <a:lnTo>
                  <a:pt x="546965" y="46399"/>
                </a:lnTo>
                <a:lnTo>
                  <a:pt x="559696" y="44251"/>
                </a:lnTo>
                <a:lnTo>
                  <a:pt x="572271" y="41819"/>
                </a:lnTo>
                <a:lnTo>
                  <a:pt x="584684" y="39104"/>
                </a:lnTo>
                <a:lnTo>
                  <a:pt x="596928" y="36106"/>
                </a:lnTo>
                <a:lnTo>
                  <a:pt x="608997" y="32824"/>
                </a:lnTo>
                <a:lnTo>
                  <a:pt x="620883" y="29260"/>
                </a:lnTo>
                <a:lnTo>
                  <a:pt x="636562" y="24238"/>
                </a:lnTo>
                <a:lnTo>
                  <a:pt x="648274" y="20096"/>
                </a:lnTo>
                <a:lnTo>
                  <a:pt x="660134" y="15582"/>
                </a:lnTo>
                <a:lnTo>
                  <a:pt x="672107" y="10716"/>
                </a:lnTo>
                <a:lnTo>
                  <a:pt x="684154" y="5515"/>
                </a:lnTo>
                <a:lnTo>
                  <a:pt x="696239" y="0"/>
                </a:lnTo>
                <a:lnTo>
                  <a:pt x="696239" y="10421"/>
                </a:lnTo>
                <a:lnTo>
                  <a:pt x="682604" y="16920"/>
                </a:lnTo>
                <a:lnTo>
                  <a:pt x="670706" y="22255"/>
                </a:lnTo>
                <a:lnTo>
                  <a:pt x="658874" y="27249"/>
                </a:lnTo>
                <a:lnTo>
                  <a:pt x="647140" y="31892"/>
                </a:lnTo>
                <a:lnTo>
                  <a:pt x="635535" y="36173"/>
                </a:lnTo>
                <a:lnTo>
                  <a:pt x="624089" y="40082"/>
                </a:lnTo>
                <a:lnTo>
                  <a:pt x="609078" y="44934"/>
                </a:lnTo>
                <a:lnTo>
                  <a:pt x="597071" y="48424"/>
                </a:lnTo>
                <a:lnTo>
                  <a:pt x="584849" y="51656"/>
                </a:lnTo>
                <a:lnTo>
                  <a:pt x="572436" y="54636"/>
                </a:lnTo>
                <a:lnTo>
                  <a:pt x="559858" y="57370"/>
                </a:lnTo>
                <a:lnTo>
                  <a:pt x="547139" y="59865"/>
                </a:lnTo>
                <a:lnTo>
                  <a:pt x="534304" y="62127"/>
                </a:lnTo>
                <a:lnTo>
                  <a:pt x="511401" y="65251"/>
                </a:lnTo>
                <a:lnTo>
                  <a:pt x="498685" y="66684"/>
                </a:lnTo>
                <a:lnTo>
                  <a:pt x="485951" y="67932"/>
                </a:lnTo>
                <a:lnTo>
                  <a:pt x="473209" y="69018"/>
                </a:lnTo>
                <a:lnTo>
                  <a:pt x="460472" y="69960"/>
                </a:lnTo>
                <a:lnTo>
                  <a:pt x="447750" y="70779"/>
                </a:lnTo>
                <a:lnTo>
                  <a:pt x="435057" y="71496"/>
                </a:lnTo>
                <a:lnTo>
                  <a:pt x="422403" y="72131"/>
                </a:lnTo>
                <a:lnTo>
                  <a:pt x="409800" y="72705"/>
                </a:lnTo>
                <a:lnTo>
                  <a:pt x="397260" y="73238"/>
                </a:lnTo>
                <a:lnTo>
                  <a:pt x="384795" y="73751"/>
                </a:lnTo>
                <a:lnTo>
                  <a:pt x="376497" y="74053"/>
                </a:lnTo>
                <a:lnTo>
                  <a:pt x="363811" y="74597"/>
                </a:lnTo>
                <a:lnTo>
                  <a:pt x="351125" y="75354"/>
                </a:lnTo>
                <a:lnTo>
                  <a:pt x="0" y="90185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7937" y="814032"/>
            <a:ext cx="696239" cy="68941"/>
          </a:xfrm>
          <a:custGeom>
            <a:avLst/>
            <a:gdLst/>
            <a:ahLst/>
            <a:cxnLst/>
            <a:rect l="l" t="t" r="r" b="b"/>
            <a:pathLst>
              <a:path w="696239" h="68941">
                <a:moveTo>
                  <a:pt x="0" y="68941"/>
                </a:moveTo>
                <a:lnTo>
                  <a:pt x="0" y="42086"/>
                </a:lnTo>
                <a:lnTo>
                  <a:pt x="17598" y="41909"/>
                </a:lnTo>
                <a:lnTo>
                  <a:pt x="35164" y="41737"/>
                </a:lnTo>
                <a:lnTo>
                  <a:pt x="52699" y="41572"/>
                </a:lnTo>
                <a:lnTo>
                  <a:pt x="70205" y="41413"/>
                </a:lnTo>
                <a:lnTo>
                  <a:pt x="87687" y="41259"/>
                </a:lnTo>
                <a:lnTo>
                  <a:pt x="105146" y="41112"/>
                </a:lnTo>
                <a:lnTo>
                  <a:pt x="122585" y="40971"/>
                </a:lnTo>
                <a:lnTo>
                  <a:pt x="140007" y="40835"/>
                </a:lnTo>
                <a:lnTo>
                  <a:pt x="157415" y="40706"/>
                </a:lnTo>
                <a:lnTo>
                  <a:pt x="174811" y="40583"/>
                </a:lnTo>
                <a:lnTo>
                  <a:pt x="192198" y="40466"/>
                </a:lnTo>
                <a:lnTo>
                  <a:pt x="209578" y="40354"/>
                </a:lnTo>
                <a:lnTo>
                  <a:pt x="226955" y="40249"/>
                </a:lnTo>
                <a:lnTo>
                  <a:pt x="244331" y="40150"/>
                </a:lnTo>
                <a:lnTo>
                  <a:pt x="261709" y="40057"/>
                </a:lnTo>
                <a:lnTo>
                  <a:pt x="279092" y="39970"/>
                </a:lnTo>
                <a:lnTo>
                  <a:pt x="296481" y="39888"/>
                </a:lnTo>
                <a:lnTo>
                  <a:pt x="313881" y="39813"/>
                </a:lnTo>
                <a:lnTo>
                  <a:pt x="331293" y="39744"/>
                </a:lnTo>
                <a:lnTo>
                  <a:pt x="348720" y="39681"/>
                </a:lnTo>
                <a:lnTo>
                  <a:pt x="353080" y="39569"/>
                </a:lnTo>
                <a:lnTo>
                  <a:pt x="365790" y="39366"/>
                </a:lnTo>
                <a:lnTo>
                  <a:pt x="378542" y="39291"/>
                </a:lnTo>
                <a:lnTo>
                  <a:pt x="391208" y="39280"/>
                </a:lnTo>
                <a:lnTo>
                  <a:pt x="402378" y="39278"/>
                </a:lnTo>
                <a:lnTo>
                  <a:pt x="414978" y="39261"/>
                </a:lnTo>
                <a:lnTo>
                  <a:pt x="427646" y="39213"/>
                </a:lnTo>
                <a:lnTo>
                  <a:pt x="440368" y="39116"/>
                </a:lnTo>
                <a:lnTo>
                  <a:pt x="453126" y="38953"/>
                </a:lnTo>
                <a:lnTo>
                  <a:pt x="465903" y="38709"/>
                </a:lnTo>
                <a:lnTo>
                  <a:pt x="478683" y="38366"/>
                </a:lnTo>
                <a:lnTo>
                  <a:pt x="491449" y="37908"/>
                </a:lnTo>
                <a:lnTo>
                  <a:pt x="504184" y="37317"/>
                </a:lnTo>
                <a:lnTo>
                  <a:pt x="516871" y="36578"/>
                </a:lnTo>
                <a:lnTo>
                  <a:pt x="529494" y="35673"/>
                </a:lnTo>
                <a:lnTo>
                  <a:pt x="543993" y="34296"/>
                </a:lnTo>
                <a:lnTo>
                  <a:pt x="557019" y="32854"/>
                </a:lnTo>
                <a:lnTo>
                  <a:pt x="569746" y="31226"/>
                </a:lnTo>
                <a:lnTo>
                  <a:pt x="582215" y="29391"/>
                </a:lnTo>
                <a:lnTo>
                  <a:pt x="594466" y="27330"/>
                </a:lnTo>
                <a:lnTo>
                  <a:pt x="606540" y="25021"/>
                </a:lnTo>
                <a:lnTo>
                  <a:pt x="618478" y="22446"/>
                </a:lnTo>
                <a:lnTo>
                  <a:pt x="622922" y="21502"/>
                </a:lnTo>
                <a:lnTo>
                  <a:pt x="634949" y="18703"/>
                </a:lnTo>
                <a:lnTo>
                  <a:pt x="647102" y="15541"/>
                </a:lnTo>
                <a:lnTo>
                  <a:pt x="659345" y="12052"/>
                </a:lnTo>
                <a:lnTo>
                  <a:pt x="671640" y="8274"/>
                </a:lnTo>
                <a:lnTo>
                  <a:pt x="683950" y="4244"/>
                </a:lnTo>
                <a:lnTo>
                  <a:pt x="696239" y="0"/>
                </a:lnTo>
                <a:lnTo>
                  <a:pt x="696239" y="10020"/>
                </a:lnTo>
                <a:lnTo>
                  <a:pt x="681394" y="15489"/>
                </a:lnTo>
                <a:lnTo>
                  <a:pt x="669227" y="19686"/>
                </a:lnTo>
                <a:lnTo>
                  <a:pt x="657083" y="23613"/>
                </a:lnTo>
                <a:lnTo>
                  <a:pt x="644971" y="27259"/>
                </a:lnTo>
                <a:lnTo>
                  <a:pt x="632901" y="30614"/>
                </a:lnTo>
                <a:lnTo>
                  <a:pt x="620883" y="33669"/>
                </a:lnTo>
                <a:lnTo>
                  <a:pt x="606643" y="36958"/>
                </a:lnTo>
                <a:lnTo>
                  <a:pt x="594619" y="39478"/>
                </a:lnTo>
                <a:lnTo>
                  <a:pt x="582367" y="41813"/>
                </a:lnTo>
                <a:lnTo>
                  <a:pt x="569868" y="43963"/>
                </a:lnTo>
                <a:lnTo>
                  <a:pt x="557103" y="45927"/>
                </a:lnTo>
                <a:lnTo>
                  <a:pt x="544052" y="47707"/>
                </a:lnTo>
                <a:lnTo>
                  <a:pt x="530696" y="49301"/>
                </a:lnTo>
                <a:lnTo>
                  <a:pt x="518395" y="50491"/>
                </a:lnTo>
                <a:lnTo>
                  <a:pt x="505654" y="51561"/>
                </a:lnTo>
                <a:lnTo>
                  <a:pt x="492908" y="52484"/>
                </a:lnTo>
                <a:lnTo>
                  <a:pt x="480163" y="53275"/>
                </a:lnTo>
                <a:lnTo>
                  <a:pt x="467427" y="53951"/>
                </a:lnTo>
                <a:lnTo>
                  <a:pt x="454708" y="54529"/>
                </a:lnTo>
                <a:lnTo>
                  <a:pt x="442012" y="55025"/>
                </a:lnTo>
                <a:lnTo>
                  <a:pt x="429347" y="55455"/>
                </a:lnTo>
                <a:lnTo>
                  <a:pt x="416720" y="55836"/>
                </a:lnTo>
                <a:lnTo>
                  <a:pt x="404138" y="56184"/>
                </a:lnTo>
                <a:lnTo>
                  <a:pt x="391609" y="56516"/>
                </a:lnTo>
                <a:lnTo>
                  <a:pt x="387135" y="56640"/>
                </a:lnTo>
                <a:lnTo>
                  <a:pt x="374357" y="57000"/>
                </a:lnTo>
                <a:lnTo>
                  <a:pt x="361707" y="57359"/>
                </a:lnTo>
                <a:lnTo>
                  <a:pt x="349121" y="57718"/>
                </a:lnTo>
                <a:lnTo>
                  <a:pt x="331325" y="58262"/>
                </a:lnTo>
                <a:lnTo>
                  <a:pt x="313534" y="58812"/>
                </a:lnTo>
                <a:lnTo>
                  <a:pt x="295754" y="59366"/>
                </a:lnTo>
                <a:lnTo>
                  <a:pt x="277989" y="59924"/>
                </a:lnTo>
                <a:lnTo>
                  <a:pt x="260244" y="60486"/>
                </a:lnTo>
                <a:lnTo>
                  <a:pt x="242524" y="61051"/>
                </a:lnTo>
                <a:lnTo>
                  <a:pt x="224836" y="61619"/>
                </a:lnTo>
                <a:lnTo>
                  <a:pt x="207183" y="62188"/>
                </a:lnTo>
                <a:lnTo>
                  <a:pt x="189571" y="62759"/>
                </a:lnTo>
                <a:lnTo>
                  <a:pt x="172005" y="63330"/>
                </a:lnTo>
                <a:lnTo>
                  <a:pt x="154490" y="63901"/>
                </a:lnTo>
                <a:lnTo>
                  <a:pt x="137032" y="64471"/>
                </a:lnTo>
                <a:lnTo>
                  <a:pt x="119634" y="65040"/>
                </a:lnTo>
                <a:lnTo>
                  <a:pt x="102303" y="65608"/>
                </a:lnTo>
                <a:lnTo>
                  <a:pt x="85044" y="66173"/>
                </a:lnTo>
                <a:lnTo>
                  <a:pt x="67861" y="66735"/>
                </a:lnTo>
                <a:lnTo>
                  <a:pt x="50760" y="67293"/>
                </a:lnTo>
                <a:lnTo>
                  <a:pt x="33746" y="67848"/>
                </a:lnTo>
                <a:lnTo>
                  <a:pt x="16824" y="68397"/>
                </a:lnTo>
                <a:lnTo>
                  <a:pt x="0" y="68941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7937" y="871751"/>
            <a:ext cx="696239" cy="48098"/>
          </a:xfrm>
          <a:custGeom>
            <a:avLst/>
            <a:gdLst/>
            <a:ahLst/>
            <a:cxnLst/>
            <a:rect l="l" t="t" r="r" b="b"/>
            <a:pathLst>
              <a:path w="696239" h="48098">
                <a:moveTo>
                  <a:pt x="460563" y="38095"/>
                </a:moveTo>
                <a:lnTo>
                  <a:pt x="448905" y="38304"/>
                </a:lnTo>
                <a:lnTo>
                  <a:pt x="438105" y="38479"/>
                </a:lnTo>
                <a:lnTo>
                  <a:pt x="347518" y="39681"/>
                </a:lnTo>
                <a:lnTo>
                  <a:pt x="344849" y="39734"/>
                </a:lnTo>
                <a:lnTo>
                  <a:pt x="331892" y="39995"/>
                </a:lnTo>
                <a:lnTo>
                  <a:pt x="318936" y="40267"/>
                </a:lnTo>
                <a:lnTo>
                  <a:pt x="305990" y="40547"/>
                </a:lnTo>
                <a:lnTo>
                  <a:pt x="293065" y="40834"/>
                </a:lnTo>
                <a:lnTo>
                  <a:pt x="280170" y="41125"/>
                </a:lnTo>
                <a:lnTo>
                  <a:pt x="267315" y="41420"/>
                </a:lnTo>
                <a:lnTo>
                  <a:pt x="254512" y="41716"/>
                </a:lnTo>
                <a:lnTo>
                  <a:pt x="241768" y="42012"/>
                </a:lnTo>
                <a:lnTo>
                  <a:pt x="229096" y="42306"/>
                </a:lnTo>
                <a:lnTo>
                  <a:pt x="216504" y="42596"/>
                </a:lnTo>
                <a:lnTo>
                  <a:pt x="204003" y="42881"/>
                </a:lnTo>
                <a:lnTo>
                  <a:pt x="191602" y="43160"/>
                </a:lnTo>
                <a:lnTo>
                  <a:pt x="179313" y="43430"/>
                </a:lnTo>
                <a:lnTo>
                  <a:pt x="167145" y="43689"/>
                </a:lnTo>
                <a:lnTo>
                  <a:pt x="0" y="48098"/>
                </a:lnTo>
                <a:lnTo>
                  <a:pt x="0" y="21243"/>
                </a:lnTo>
                <a:lnTo>
                  <a:pt x="206609" y="21248"/>
                </a:lnTo>
                <a:lnTo>
                  <a:pt x="231722" y="21263"/>
                </a:lnTo>
                <a:lnTo>
                  <a:pt x="257122" y="21296"/>
                </a:lnTo>
                <a:lnTo>
                  <a:pt x="282757" y="21353"/>
                </a:lnTo>
                <a:lnTo>
                  <a:pt x="308572" y="21440"/>
                </a:lnTo>
                <a:lnTo>
                  <a:pt x="334515" y="21565"/>
                </a:lnTo>
                <a:lnTo>
                  <a:pt x="437704" y="22846"/>
                </a:lnTo>
                <a:lnTo>
                  <a:pt x="464560" y="22846"/>
                </a:lnTo>
                <a:lnTo>
                  <a:pt x="478093" y="22799"/>
                </a:lnTo>
                <a:lnTo>
                  <a:pt x="491258" y="22655"/>
                </a:lnTo>
                <a:lnTo>
                  <a:pt x="503920" y="22415"/>
                </a:lnTo>
                <a:lnTo>
                  <a:pt x="516118" y="22078"/>
                </a:lnTo>
                <a:lnTo>
                  <a:pt x="527891" y="21644"/>
                </a:lnTo>
                <a:lnTo>
                  <a:pt x="542139" y="21020"/>
                </a:lnTo>
                <a:lnTo>
                  <a:pt x="555220" y="20284"/>
                </a:lnTo>
                <a:lnTo>
                  <a:pt x="568015" y="19402"/>
                </a:lnTo>
                <a:lnTo>
                  <a:pt x="580570" y="18376"/>
                </a:lnTo>
                <a:lnTo>
                  <a:pt x="592933" y="17205"/>
                </a:lnTo>
                <a:lnTo>
                  <a:pt x="605152" y="15889"/>
                </a:lnTo>
                <a:lnTo>
                  <a:pt x="617275" y="14429"/>
                </a:lnTo>
                <a:lnTo>
                  <a:pt x="633456" y="12011"/>
                </a:lnTo>
                <a:lnTo>
                  <a:pt x="645835" y="9970"/>
                </a:lnTo>
                <a:lnTo>
                  <a:pt x="658312" y="7748"/>
                </a:lnTo>
                <a:lnTo>
                  <a:pt x="670878" y="5346"/>
                </a:lnTo>
                <a:lnTo>
                  <a:pt x="683524" y="2763"/>
                </a:lnTo>
                <a:lnTo>
                  <a:pt x="696239" y="0"/>
                </a:lnTo>
                <a:lnTo>
                  <a:pt x="696239" y="9218"/>
                </a:lnTo>
                <a:lnTo>
                  <a:pt x="680841" y="13104"/>
                </a:lnTo>
                <a:lnTo>
                  <a:pt x="668320" y="16050"/>
                </a:lnTo>
                <a:lnTo>
                  <a:pt x="655843" y="18788"/>
                </a:lnTo>
                <a:lnTo>
                  <a:pt x="643431" y="21307"/>
                </a:lnTo>
                <a:lnTo>
                  <a:pt x="631103" y="23599"/>
                </a:lnTo>
                <a:lnTo>
                  <a:pt x="618879" y="25652"/>
                </a:lnTo>
                <a:lnTo>
                  <a:pt x="604814" y="27719"/>
                </a:lnTo>
                <a:lnTo>
                  <a:pt x="592639" y="29328"/>
                </a:lnTo>
                <a:lnTo>
                  <a:pt x="580268" y="30797"/>
                </a:lnTo>
                <a:lnTo>
                  <a:pt x="567673" y="32126"/>
                </a:lnTo>
                <a:lnTo>
                  <a:pt x="554830" y="33315"/>
                </a:lnTo>
                <a:lnTo>
                  <a:pt x="541711" y="34364"/>
                </a:lnTo>
                <a:lnTo>
                  <a:pt x="528291" y="35272"/>
                </a:lnTo>
                <a:lnTo>
                  <a:pt x="526824" y="35378"/>
                </a:lnTo>
                <a:lnTo>
                  <a:pt x="512979" y="36257"/>
                </a:lnTo>
                <a:lnTo>
                  <a:pt x="499290" y="36934"/>
                </a:lnTo>
                <a:lnTo>
                  <a:pt x="485897" y="37444"/>
                </a:lnTo>
                <a:lnTo>
                  <a:pt x="472941" y="37820"/>
                </a:lnTo>
                <a:lnTo>
                  <a:pt x="460563" y="38095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7937" y="927064"/>
            <a:ext cx="696239" cy="28859"/>
          </a:xfrm>
          <a:custGeom>
            <a:avLst/>
            <a:gdLst/>
            <a:ahLst/>
            <a:cxnLst/>
            <a:rect l="l" t="t" r="r" b="b"/>
            <a:pathLst>
              <a:path w="696239" h="28859">
                <a:moveTo>
                  <a:pt x="0" y="28859"/>
                </a:moveTo>
                <a:lnTo>
                  <a:pt x="0" y="2004"/>
                </a:lnTo>
                <a:lnTo>
                  <a:pt x="17538" y="2307"/>
                </a:lnTo>
                <a:lnTo>
                  <a:pt x="35043" y="2616"/>
                </a:lnTo>
                <a:lnTo>
                  <a:pt x="52516" y="2928"/>
                </a:lnTo>
                <a:lnTo>
                  <a:pt x="69959" y="3245"/>
                </a:lnTo>
                <a:lnTo>
                  <a:pt x="87374" y="3563"/>
                </a:lnTo>
                <a:lnTo>
                  <a:pt x="104764" y="3883"/>
                </a:lnTo>
                <a:lnTo>
                  <a:pt x="122130" y="4204"/>
                </a:lnTo>
                <a:lnTo>
                  <a:pt x="139475" y="4524"/>
                </a:lnTo>
                <a:lnTo>
                  <a:pt x="156801" y="4843"/>
                </a:lnTo>
                <a:lnTo>
                  <a:pt x="174109" y="5160"/>
                </a:lnTo>
                <a:lnTo>
                  <a:pt x="191403" y="5474"/>
                </a:lnTo>
                <a:lnTo>
                  <a:pt x="208684" y="5784"/>
                </a:lnTo>
                <a:lnTo>
                  <a:pt x="225953" y="6089"/>
                </a:lnTo>
                <a:lnTo>
                  <a:pt x="243215" y="6389"/>
                </a:lnTo>
                <a:lnTo>
                  <a:pt x="260469" y="6682"/>
                </a:lnTo>
                <a:lnTo>
                  <a:pt x="277719" y="6967"/>
                </a:lnTo>
                <a:lnTo>
                  <a:pt x="294967" y="7244"/>
                </a:lnTo>
                <a:lnTo>
                  <a:pt x="312214" y="7512"/>
                </a:lnTo>
                <a:lnTo>
                  <a:pt x="329463" y="7770"/>
                </a:lnTo>
                <a:lnTo>
                  <a:pt x="346716" y="8016"/>
                </a:lnTo>
                <a:lnTo>
                  <a:pt x="436903" y="8818"/>
                </a:lnTo>
                <a:lnTo>
                  <a:pt x="437793" y="8829"/>
                </a:lnTo>
                <a:lnTo>
                  <a:pt x="450525" y="8973"/>
                </a:lnTo>
                <a:lnTo>
                  <a:pt x="463223" y="9077"/>
                </a:lnTo>
                <a:lnTo>
                  <a:pt x="475902" y="9146"/>
                </a:lnTo>
                <a:lnTo>
                  <a:pt x="488574" y="9188"/>
                </a:lnTo>
                <a:lnTo>
                  <a:pt x="501253" y="9209"/>
                </a:lnTo>
                <a:lnTo>
                  <a:pt x="513953" y="9217"/>
                </a:lnTo>
                <a:lnTo>
                  <a:pt x="526688" y="9218"/>
                </a:lnTo>
                <a:lnTo>
                  <a:pt x="531833" y="9179"/>
                </a:lnTo>
                <a:lnTo>
                  <a:pt x="545578" y="9007"/>
                </a:lnTo>
                <a:lnTo>
                  <a:pt x="559107" y="8743"/>
                </a:lnTo>
                <a:lnTo>
                  <a:pt x="572428" y="8387"/>
                </a:lnTo>
                <a:lnTo>
                  <a:pt x="585552" y="7940"/>
                </a:lnTo>
                <a:lnTo>
                  <a:pt x="598486" y="7404"/>
                </a:lnTo>
                <a:lnTo>
                  <a:pt x="611240" y="6778"/>
                </a:lnTo>
                <a:lnTo>
                  <a:pt x="623824" y="6065"/>
                </a:lnTo>
                <a:lnTo>
                  <a:pt x="636245" y="5265"/>
                </a:lnTo>
                <a:lnTo>
                  <a:pt x="648513" y="4379"/>
                </a:lnTo>
                <a:lnTo>
                  <a:pt x="660638" y="3409"/>
                </a:lnTo>
                <a:lnTo>
                  <a:pt x="672627" y="2355"/>
                </a:lnTo>
                <a:lnTo>
                  <a:pt x="684491" y="1218"/>
                </a:lnTo>
                <a:lnTo>
                  <a:pt x="696239" y="0"/>
                </a:lnTo>
                <a:lnTo>
                  <a:pt x="696239" y="9619"/>
                </a:lnTo>
                <a:lnTo>
                  <a:pt x="680326" y="11625"/>
                </a:lnTo>
                <a:lnTo>
                  <a:pt x="668455" y="13005"/>
                </a:lnTo>
                <a:lnTo>
                  <a:pt x="656438" y="14304"/>
                </a:lnTo>
                <a:lnTo>
                  <a:pt x="644269" y="15522"/>
                </a:lnTo>
                <a:lnTo>
                  <a:pt x="631943" y="16659"/>
                </a:lnTo>
                <a:lnTo>
                  <a:pt x="619456" y="17715"/>
                </a:lnTo>
                <a:lnTo>
                  <a:pt x="606801" y="18691"/>
                </a:lnTo>
                <a:lnTo>
                  <a:pt x="593975" y="19586"/>
                </a:lnTo>
                <a:lnTo>
                  <a:pt x="580972" y="20399"/>
                </a:lnTo>
                <a:lnTo>
                  <a:pt x="567787" y="21132"/>
                </a:lnTo>
                <a:lnTo>
                  <a:pt x="554414" y="21785"/>
                </a:lnTo>
                <a:lnTo>
                  <a:pt x="540850" y="22356"/>
                </a:lnTo>
                <a:lnTo>
                  <a:pt x="527089" y="22846"/>
                </a:lnTo>
                <a:lnTo>
                  <a:pt x="513108" y="23194"/>
                </a:lnTo>
                <a:lnTo>
                  <a:pt x="500461" y="23474"/>
                </a:lnTo>
                <a:lnTo>
                  <a:pt x="487819" y="23734"/>
                </a:lnTo>
                <a:lnTo>
                  <a:pt x="475163" y="23989"/>
                </a:lnTo>
                <a:lnTo>
                  <a:pt x="462471" y="24251"/>
                </a:lnTo>
                <a:lnTo>
                  <a:pt x="449724" y="24534"/>
                </a:lnTo>
                <a:lnTo>
                  <a:pt x="436903" y="24851"/>
                </a:lnTo>
                <a:lnTo>
                  <a:pt x="346716" y="26053"/>
                </a:lnTo>
                <a:lnTo>
                  <a:pt x="329209" y="26230"/>
                </a:lnTo>
                <a:lnTo>
                  <a:pt x="311684" y="26402"/>
                </a:lnTo>
                <a:lnTo>
                  <a:pt x="294146" y="26568"/>
                </a:lnTo>
                <a:lnTo>
                  <a:pt x="276603" y="26730"/>
                </a:lnTo>
                <a:lnTo>
                  <a:pt x="259060" y="26886"/>
                </a:lnTo>
                <a:lnTo>
                  <a:pt x="241523" y="27038"/>
                </a:lnTo>
                <a:lnTo>
                  <a:pt x="223998" y="27185"/>
                </a:lnTo>
                <a:lnTo>
                  <a:pt x="206490" y="27329"/>
                </a:lnTo>
                <a:lnTo>
                  <a:pt x="189007" y="27469"/>
                </a:lnTo>
                <a:lnTo>
                  <a:pt x="171554" y="27606"/>
                </a:lnTo>
                <a:lnTo>
                  <a:pt x="154137" y="27740"/>
                </a:lnTo>
                <a:lnTo>
                  <a:pt x="136762" y="27871"/>
                </a:lnTo>
                <a:lnTo>
                  <a:pt x="119435" y="28000"/>
                </a:lnTo>
                <a:lnTo>
                  <a:pt x="102163" y="28126"/>
                </a:lnTo>
                <a:lnTo>
                  <a:pt x="84950" y="28251"/>
                </a:lnTo>
                <a:lnTo>
                  <a:pt x="67804" y="28375"/>
                </a:lnTo>
                <a:lnTo>
                  <a:pt x="50729" y="28497"/>
                </a:lnTo>
                <a:lnTo>
                  <a:pt x="33733" y="28618"/>
                </a:lnTo>
                <a:lnTo>
                  <a:pt x="16821" y="28738"/>
                </a:lnTo>
                <a:lnTo>
                  <a:pt x="0" y="28859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7937" y="965944"/>
            <a:ext cx="696239" cy="26855"/>
          </a:xfrm>
          <a:custGeom>
            <a:avLst/>
            <a:gdLst/>
            <a:ahLst/>
            <a:cxnLst/>
            <a:rect l="l" t="t" r="r" b="b"/>
            <a:pathLst>
              <a:path w="696239" h="26855">
                <a:moveTo>
                  <a:pt x="696239" y="17636"/>
                </a:moveTo>
                <a:lnTo>
                  <a:pt x="696239" y="26855"/>
                </a:lnTo>
                <a:lnTo>
                  <a:pt x="0" y="26855"/>
                </a:lnTo>
                <a:lnTo>
                  <a:pt x="0" y="0"/>
                </a:lnTo>
                <a:lnTo>
                  <a:pt x="696239" y="17636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7937" y="471328"/>
            <a:ext cx="696239" cy="193597"/>
          </a:xfrm>
          <a:custGeom>
            <a:avLst/>
            <a:gdLst/>
            <a:ahLst/>
            <a:cxnLst/>
            <a:rect l="l" t="t" r="r" b="b"/>
            <a:pathLst>
              <a:path w="696239" h="193597">
                <a:moveTo>
                  <a:pt x="365956" y="139887"/>
                </a:moveTo>
                <a:lnTo>
                  <a:pt x="368256" y="139779"/>
                </a:lnTo>
                <a:lnTo>
                  <a:pt x="380934" y="139010"/>
                </a:lnTo>
                <a:lnTo>
                  <a:pt x="393613" y="138284"/>
                </a:lnTo>
                <a:lnTo>
                  <a:pt x="398337" y="137895"/>
                </a:lnTo>
                <a:lnTo>
                  <a:pt x="410809" y="136501"/>
                </a:lnTo>
                <a:lnTo>
                  <a:pt x="423424" y="134721"/>
                </a:lnTo>
                <a:lnTo>
                  <a:pt x="436105" y="132755"/>
                </a:lnTo>
                <a:lnTo>
                  <a:pt x="448773" y="130802"/>
                </a:lnTo>
                <a:lnTo>
                  <a:pt x="461353" y="129065"/>
                </a:lnTo>
                <a:lnTo>
                  <a:pt x="481537" y="126174"/>
                </a:lnTo>
                <a:lnTo>
                  <a:pt x="494522" y="124125"/>
                </a:lnTo>
                <a:lnTo>
                  <a:pt x="507137" y="121863"/>
                </a:lnTo>
                <a:lnTo>
                  <a:pt x="519404" y="119285"/>
                </a:lnTo>
                <a:lnTo>
                  <a:pt x="531346" y="116287"/>
                </a:lnTo>
                <a:lnTo>
                  <a:pt x="542986" y="112767"/>
                </a:lnTo>
                <a:lnTo>
                  <a:pt x="554345" y="108623"/>
                </a:lnTo>
                <a:lnTo>
                  <a:pt x="571194" y="101258"/>
                </a:lnTo>
                <a:lnTo>
                  <a:pt x="582439" y="95437"/>
                </a:lnTo>
                <a:lnTo>
                  <a:pt x="592991" y="89221"/>
                </a:lnTo>
                <a:lnTo>
                  <a:pt x="603122" y="82555"/>
                </a:lnTo>
                <a:lnTo>
                  <a:pt x="613104" y="75387"/>
                </a:lnTo>
                <a:lnTo>
                  <a:pt x="623209" y="67660"/>
                </a:lnTo>
                <a:lnTo>
                  <a:pt x="633709" y="59321"/>
                </a:lnTo>
                <a:lnTo>
                  <a:pt x="640763" y="53505"/>
                </a:lnTo>
                <a:lnTo>
                  <a:pt x="649631" y="45791"/>
                </a:lnTo>
                <a:lnTo>
                  <a:pt x="658496" y="37667"/>
                </a:lnTo>
                <a:lnTo>
                  <a:pt x="667474" y="29080"/>
                </a:lnTo>
                <a:lnTo>
                  <a:pt x="676680" y="19975"/>
                </a:lnTo>
                <a:lnTo>
                  <a:pt x="686230" y="10300"/>
                </a:lnTo>
                <a:lnTo>
                  <a:pt x="696239" y="0"/>
                </a:lnTo>
                <a:lnTo>
                  <a:pt x="696239" y="10020"/>
                </a:lnTo>
                <a:lnTo>
                  <a:pt x="694951" y="11416"/>
                </a:lnTo>
                <a:lnTo>
                  <a:pt x="685729" y="21426"/>
                </a:lnTo>
                <a:lnTo>
                  <a:pt x="676732" y="31110"/>
                </a:lnTo>
                <a:lnTo>
                  <a:pt x="667876" y="40405"/>
                </a:lnTo>
                <a:lnTo>
                  <a:pt x="659079" y="49249"/>
                </a:lnTo>
                <a:lnTo>
                  <a:pt x="650256" y="57580"/>
                </a:lnTo>
                <a:lnTo>
                  <a:pt x="641325" y="65334"/>
                </a:lnTo>
                <a:lnTo>
                  <a:pt x="631632" y="73287"/>
                </a:lnTo>
                <a:lnTo>
                  <a:pt x="621251" y="81450"/>
                </a:lnTo>
                <a:lnTo>
                  <a:pt x="610736" y="89302"/>
                </a:lnTo>
                <a:lnTo>
                  <a:pt x="600115" y="96761"/>
                </a:lnTo>
                <a:lnTo>
                  <a:pt x="589418" y="103747"/>
                </a:lnTo>
                <a:lnTo>
                  <a:pt x="578672" y="110178"/>
                </a:lnTo>
                <a:lnTo>
                  <a:pt x="567907" y="115972"/>
                </a:lnTo>
                <a:lnTo>
                  <a:pt x="557151" y="121048"/>
                </a:lnTo>
                <a:lnTo>
                  <a:pt x="538509" y="128651"/>
                </a:lnTo>
                <a:lnTo>
                  <a:pt x="526959" y="132665"/>
                </a:lnTo>
                <a:lnTo>
                  <a:pt x="515040" y="136329"/>
                </a:lnTo>
                <a:lnTo>
                  <a:pt x="502736" y="139664"/>
                </a:lnTo>
                <a:lnTo>
                  <a:pt x="490031" y="142690"/>
                </a:lnTo>
                <a:lnTo>
                  <a:pt x="476910" y="145430"/>
                </a:lnTo>
                <a:lnTo>
                  <a:pt x="463357" y="147903"/>
                </a:lnTo>
                <a:lnTo>
                  <a:pt x="441504" y="150922"/>
                </a:lnTo>
                <a:lnTo>
                  <a:pt x="428729" y="152401"/>
                </a:lnTo>
                <a:lnTo>
                  <a:pt x="415258" y="153916"/>
                </a:lnTo>
                <a:lnTo>
                  <a:pt x="367559" y="158325"/>
                </a:lnTo>
                <a:lnTo>
                  <a:pt x="0" y="193597"/>
                </a:lnTo>
                <a:lnTo>
                  <a:pt x="0" y="166742"/>
                </a:lnTo>
                <a:lnTo>
                  <a:pt x="365956" y="139887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4529" y="977969"/>
            <a:ext cx="615672" cy="276568"/>
          </a:xfrm>
          <a:custGeom>
            <a:avLst/>
            <a:gdLst/>
            <a:ahLst/>
            <a:cxnLst/>
            <a:rect l="l" t="t" r="r" b="b"/>
            <a:pathLst>
              <a:path w="615672" h="276568">
                <a:moveTo>
                  <a:pt x="0" y="0"/>
                </a:moveTo>
                <a:lnTo>
                  <a:pt x="615672" y="0"/>
                </a:lnTo>
                <a:lnTo>
                  <a:pt x="615672" y="276568"/>
                </a:lnTo>
                <a:lnTo>
                  <a:pt x="0" y="276568"/>
                </a:lnTo>
                <a:lnTo>
                  <a:pt x="0" y="0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7335" y="975163"/>
            <a:ext cx="615271" cy="276968"/>
          </a:xfrm>
          <a:custGeom>
            <a:avLst/>
            <a:gdLst/>
            <a:ahLst/>
            <a:cxnLst/>
            <a:rect l="l" t="t" r="r" b="b"/>
            <a:pathLst>
              <a:path w="615271" h="276968">
                <a:moveTo>
                  <a:pt x="610060" y="5611"/>
                </a:moveTo>
                <a:lnTo>
                  <a:pt x="0" y="5611"/>
                </a:lnTo>
                <a:lnTo>
                  <a:pt x="610060" y="0"/>
                </a:lnTo>
                <a:lnTo>
                  <a:pt x="615271" y="0"/>
                </a:lnTo>
                <a:lnTo>
                  <a:pt x="610060" y="276968"/>
                </a:lnTo>
                <a:lnTo>
                  <a:pt x="610060" y="5611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2124" y="975163"/>
            <a:ext cx="620482" cy="282179"/>
          </a:xfrm>
          <a:custGeom>
            <a:avLst/>
            <a:gdLst/>
            <a:ahLst/>
            <a:cxnLst/>
            <a:rect l="l" t="t" r="r" b="b"/>
            <a:pathLst>
              <a:path w="620482" h="282179">
                <a:moveTo>
                  <a:pt x="5210" y="5611"/>
                </a:moveTo>
                <a:lnTo>
                  <a:pt x="5210" y="276968"/>
                </a:lnTo>
                <a:lnTo>
                  <a:pt x="615271" y="276968"/>
                </a:lnTo>
                <a:lnTo>
                  <a:pt x="620482" y="0"/>
                </a:lnTo>
                <a:lnTo>
                  <a:pt x="620482" y="282179"/>
                </a:lnTo>
                <a:lnTo>
                  <a:pt x="0" y="282179"/>
                </a:lnTo>
                <a:lnTo>
                  <a:pt x="0" y="0"/>
                </a:lnTo>
                <a:lnTo>
                  <a:pt x="615271" y="0"/>
                </a:lnTo>
                <a:lnTo>
                  <a:pt x="5210" y="5611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4529" y="582356"/>
            <a:ext cx="615672" cy="413248"/>
          </a:xfrm>
          <a:custGeom>
            <a:avLst/>
            <a:gdLst/>
            <a:ahLst/>
            <a:cxnLst/>
            <a:rect l="l" t="t" r="r" b="b"/>
            <a:pathLst>
              <a:path w="615672" h="413248">
                <a:moveTo>
                  <a:pt x="0" y="0"/>
                </a:moveTo>
                <a:lnTo>
                  <a:pt x="615672" y="0"/>
                </a:lnTo>
                <a:lnTo>
                  <a:pt x="615672" y="413248"/>
                </a:lnTo>
                <a:lnTo>
                  <a:pt x="0" y="413248"/>
                </a:lnTo>
                <a:lnTo>
                  <a:pt x="0" y="0"/>
                </a:lnTo>
                <a:close/>
              </a:path>
            </a:pathLst>
          </a:custGeom>
          <a:solidFill>
            <a:srgbClr val="2549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7335" y="579550"/>
            <a:ext cx="615271" cy="413248"/>
          </a:xfrm>
          <a:custGeom>
            <a:avLst/>
            <a:gdLst/>
            <a:ahLst/>
            <a:cxnLst/>
            <a:rect l="l" t="t" r="r" b="b"/>
            <a:pathLst>
              <a:path w="615271" h="413248">
                <a:moveTo>
                  <a:pt x="610060" y="5210"/>
                </a:moveTo>
                <a:lnTo>
                  <a:pt x="0" y="5210"/>
                </a:lnTo>
                <a:lnTo>
                  <a:pt x="610060" y="0"/>
                </a:lnTo>
                <a:lnTo>
                  <a:pt x="615271" y="0"/>
                </a:lnTo>
                <a:lnTo>
                  <a:pt x="610060" y="413248"/>
                </a:lnTo>
                <a:lnTo>
                  <a:pt x="610060" y="5210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2124" y="579550"/>
            <a:ext cx="620482" cy="418860"/>
          </a:xfrm>
          <a:custGeom>
            <a:avLst/>
            <a:gdLst/>
            <a:ahLst/>
            <a:cxnLst/>
            <a:rect l="l" t="t" r="r" b="b"/>
            <a:pathLst>
              <a:path w="620482" h="418860">
                <a:moveTo>
                  <a:pt x="5210" y="5210"/>
                </a:moveTo>
                <a:lnTo>
                  <a:pt x="5210" y="413248"/>
                </a:lnTo>
                <a:lnTo>
                  <a:pt x="615271" y="413248"/>
                </a:lnTo>
                <a:lnTo>
                  <a:pt x="620482" y="0"/>
                </a:lnTo>
                <a:lnTo>
                  <a:pt x="620482" y="418860"/>
                </a:lnTo>
                <a:lnTo>
                  <a:pt x="0" y="418860"/>
                </a:lnTo>
                <a:lnTo>
                  <a:pt x="0" y="0"/>
                </a:lnTo>
                <a:lnTo>
                  <a:pt x="615271" y="0"/>
                </a:lnTo>
                <a:lnTo>
                  <a:pt x="5210" y="5210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5109" y="622439"/>
            <a:ext cx="54913" cy="54912"/>
          </a:xfrm>
          <a:custGeom>
            <a:avLst/>
            <a:gdLst/>
            <a:ahLst/>
            <a:cxnLst/>
            <a:rect l="l" t="t" r="r" b="b"/>
            <a:pathLst>
              <a:path w="54913" h="54912">
                <a:moveTo>
                  <a:pt x="33669" y="20441"/>
                </a:moveTo>
                <a:lnTo>
                  <a:pt x="54913" y="20441"/>
                </a:lnTo>
                <a:lnTo>
                  <a:pt x="38078" y="33669"/>
                </a:lnTo>
                <a:lnTo>
                  <a:pt x="44491" y="54912"/>
                </a:lnTo>
                <a:lnTo>
                  <a:pt x="27657" y="41685"/>
                </a:lnTo>
                <a:lnTo>
                  <a:pt x="10421" y="54912"/>
                </a:lnTo>
                <a:lnTo>
                  <a:pt x="17235" y="33669"/>
                </a:lnTo>
                <a:lnTo>
                  <a:pt x="0" y="20441"/>
                </a:lnTo>
                <a:lnTo>
                  <a:pt x="21243" y="20441"/>
                </a:lnTo>
                <a:lnTo>
                  <a:pt x="27657" y="0"/>
                </a:lnTo>
                <a:lnTo>
                  <a:pt x="33669" y="20441"/>
                </a:lnTo>
                <a:close/>
              </a:path>
            </a:pathLst>
          </a:custGeom>
          <a:solidFill>
            <a:srgbClr val="FDF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5911" y="894998"/>
            <a:ext cx="54913" cy="53309"/>
          </a:xfrm>
          <a:custGeom>
            <a:avLst/>
            <a:gdLst/>
            <a:ahLst/>
            <a:cxnLst/>
            <a:rect l="l" t="t" r="r" b="b"/>
            <a:pathLst>
              <a:path w="54913" h="53309">
                <a:moveTo>
                  <a:pt x="33669" y="20041"/>
                </a:moveTo>
                <a:lnTo>
                  <a:pt x="54913" y="20041"/>
                </a:lnTo>
                <a:lnTo>
                  <a:pt x="38078" y="32867"/>
                </a:lnTo>
                <a:lnTo>
                  <a:pt x="44491" y="53309"/>
                </a:lnTo>
                <a:lnTo>
                  <a:pt x="27657" y="40483"/>
                </a:lnTo>
                <a:lnTo>
                  <a:pt x="10421" y="53309"/>
                </a:lnTo>
                <a:lnTo>
                  <a:pt x="17235" y="32867"/>
                </a:lnTo>
                <a:lnTo>
                  <a:pt x="0" y="20041"/>
                </a:lnTo>
                <a:lnTo>
                  <a:pt x="21243" y="20041"/>
                </a:lnTo>
                <a:lnTo>
                  <a:pt x="27657" y="0"/>
                </a:lnTo>
                <a:lnTo>
                  <a:pt x="33669" y="20041"/>
                </a:lnTo>
                <a:close/>
              </a:path>
            </a:pathLst>
          </a:custGeom>
          <a:solidFill>
            <a:srgbClr val="FDF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43250" y="876961"/>
            <a:ext cx="54913" cy="53309"/>
          </a:xfrm>
          <a:custGeom>
            <a:avLst/>
            <a:gdLst/>
            <a:ahLst/>
            <a:cxnLst/>
            <a:rect l="l" t="t" r="r" b="b"/>
            <a:pathLst>
              <a:path w="54913" h="53309">
                <a:moveTo>
                  <a:pt x="33669" y="20041"/>
                </a:moveTo>
                <a:lnTo>
                  <a:pt x="54913" y="20041"/>
                </a:lnTo>
                <a:lnTo>
                  <a:pt x="38078" y="32867"/>
                </a:lnTo>
                <a:lnTo>
                  <a:pt x="44491" y="53309"/>
                </a:lnTo>
                <a:lnTo>
                  <a:pt x="27657" y="40483"/>
                </a:lnTo>
                <a:lnTo>
                  <a:pt x="10421" y="53309"/>
                </a:lnTo>
                <a:lnTo>
                  <a:pt x="17235" y="32867"/>
                </a:lnTo>
                <a:lnTo>
                  <a:pt x="0" y="20041"/>
                </a:lnTo>
                <a:lnTo>
                  <a:pt x="21243" y="20041"/>
                </a:lnTo>
                <a:lnTo>
                  <a:pt x="27657" y="0"/>
                </a:lnTo>
                <a:lnTo>
                  <a:pt x="33669" y="20041"/>
                </a:lnTo>
                <a:close/>
              </a:path>
            </a:pathLst>
          </a:custGeom>
          <a:solidFill>
            <a:srgbClr val="FDF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43250" y="641277"/>
            <a:ext cx="54913" cy="52908"/>
          </a:xfrm>
          <a:custGeom>
            <a:avLst/>
            <a:gdLst/>
            <a:ahLst/>
            <a:cxnLst/>
            <a:rect l="l" t="t" r="r" b="b"/>
            <a:pathLst>
              <a:path w="54913" h="52908">
                <a:moveTo>
                  <a:pt x="33669" y="19640"/>
                </a:moveTo>
                <a:lnTo>
                  <a:pt x="54913" y="19640"/>
                </a:lnTo>
                <a:lnTo>
                  <a:pt x="38078" y="32466"/>
                </a:lnTo>
                <a:lnTo>
                  <a:pt x="44491" y="52908"/>
                </a:lnTo>
                <a:lnTo>
                  <a:pt x="27657" y="40483"/>
                </a:lnTo>
                <a:lnTo>
                  <a:pt x="10421" y="52908"/>
                </a:lnTo>
                <a:lnTo>
                  <a:pt x="17235" y="32466"/>
                </a:lnTo>
                <a:lnTo>
                  <a:pt x="0" y="19640"/>
                </a:lnTo>
                <a:lnTo>
                  <a:pt x="21243" y="19640"/>
                </a:lnTo>
                <a:lnTo>
                  <a:pt x="27657" y="0"/>
                </a:lnTo>
                <a:lnTo>
                  <a:pt x="33669" y="19640"/>
                </a:lnTo>
                <a:close/>
              </a:path>
            </a:pathLst>
          </a:custGeom>
          <a:solidFill>
            <a:srgbClr val="FDF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2953" y="690979"/>
            <a:ext cx="55314" cy="53309"/>
          </a:xfrm>
          <a:custGeom>
            <a:avLst/>
            <a:gdLst/>
            <a:ahLst/>
            <a:cxnLst/>
            <a:rect l="l" t="t" r="r" b="b"/>
            <a:pathLst>
              <a:path w="55314" h="53309">
                <a:moveTo>
                  <a:pt x="27657" y="40483"/>
                </a:moveTo>
                <a:lnTo>
                  <a:pt x="10822" y="53309"/>
                </a:lnTo>
                <a:lnTo>
                  <a:pt x="17636" y="32867"/>
                </a:lnTo>
                <a:lnTo>
                  <a:pt x="0" y="20041"/>
                </a:lnTo>
                <a:lnTo>
                  <a:pt x="21243" y="20041"/>
                </a:lnTo>
                <a:lnTo>
                  <a:pt x="27657" y="0"/>
                </a:lnTo>
                <a:lnTo>
                  <a:pt x="34070" y="20041"/>
                </a:lnTo>
                <a:lnTo>
                  <a:pt x="55314" y="20041"/>
                </a:lnTo>
                <a:lnTo>
                  <a:pt x="38078" y="32867"/>
                </a:lnTo>
                <a:lnTo>
                  <a:pt x="44892" y="53309"/>
                </a:lnTo>
                <a:lnTo>
                  <a:pt x="27657" y="40483"/>
                </a:lnTo>
                <a:close/>
              </a:path>
            </a:pathLst>
          </a:custGeom>
          <a:solidFill>
            <a:srgbClr val="FDF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2953" y="828061"/>
            <a:ext cx="55314" cy="52908"/>
          </a:xfrm>
          <a:custGeom>
            <a:avLst/>
            <a:gdLst/>
            <a:ahLst/>
            <a:cxnLst/>
            <a:rect l="l" t="t" r="r" b="b"/>
            <a:pathLst>
              <a:path w="55314" h="52908">
                <a:moveTo>
                  <a:pt x="27657" y="40483"/>
                </a:moveTo>
                <a:lnTo>
                  <a:pt x="10822" y="52908"/>
                </a:lnTo>
                <a:lnTo>
                  <a:pt x="17636" y="32466"/>
                </a:lnTo>
                <a:lnTo>
                  <a:pt x="0" y="19640"/>
                </a:lnTo>
                <a:lnTo>
                  <a:pt x="21243" y="19640"/>
                </a:lnTo>
                <a:lnTo>
                  <a:pt x="27657" y="0"/>
                </a:lnTo>
                <a:lnTo>
                  <a:pt x="34070" y="19640"/>
                </a:lnTo>
                <a:lnTo>
                  <a:pt x="55314" y="19640"/>
                </a:lnTo>
                <a:lnTo>
                  <a:pt x="38078" y="32466"/>
                </a:lnTo>
                <a:lnTo>
                  <a:pt x="44892" y="52908"/>
                </a:lnTo>
                <a:lnTo>
                  <a:pt x="27657" y="40483"/>
                </a:lnTo>
                <a:close/>
              </a:path>
            </a:pathLst>
          </a:custGeom>
          <a:solidFill>
            <a:srgbClr val="FDF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11791" y="758318"/>
            <a:ext cx="55314" cy="53309"/>
          </a:xfrm>
          <a:custGeom>
            <a:avLst/>
            <a:gdLst/>
            <a:ahLst/>
            <a:cxnLst/>
            <a:rect l="l" t="t" r="r" b="b"/>
            <a:pathLst>
              <a:path w="55314" h="53309">
                <a:moveTo>
                  <a:pt x="27657" y="40483"/>
                </a:moveTo>
                <a:lnTo>
                  <a:pt x="10822" y="53309"/>
                </a:lnTo>
                <a:lnTo>
                  <a:pt x="17235" y="32867"/>
                </a:lnTo>
                <a:lnTo>
                  <a:pt x="0" y="20041"/>
                </a:lnTo>
                <a:lnTo>
                  <a:pt x="21243" y="20041"/>
                </a:lnTo>
                <a:lnTo>
                  <a:pt x="27657" y="0"/>
                </a:lnTo>
                <a:lnTo>
                  <a:pt x="34070" y="20041"/>
                </a:lnTo>
                <a:lnTo>
                  <a:pt x="55314" y="20041"/>
                </a:lnTo>
                <a:lnTo>
                  <a:pt x="38078" y="32867"/>
                </a:lnTo>
                <a:lnTo>
                  <a:pt x="44892" y="53309"/>
                </a:lnTo>
                <a:lnTo>
                  <a:pt x="27657" y="40483"/>
                </a:lnTo>
                <a:close/>
              </a:path>
            </a:pathLst>
          </a:custGeom>
          <a:solidFill>
            <a:srgbClr val="FDF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6567" y="641277"/>
            <a:ext cx="54913" cy="52908"/>
          </a:xfrm>
          <a:custGeom>
            <a:avLst/>
            <a:gdLst/>
            <a:ahLst/>
            <a:cxnLst/>
            <a:rect l="l" t="t" r="r" b="b"/>
            <a:pathLst>
              <a:path w="54913" h="52908">
                <a:moveTo>
                  <a:pt x="27657" y="40483"/>
                </a:moveTo>
                <a:lnTo>
                  <a:pt x="10421" y="52908"/>
                </a:lnTo>
                <a:lnTo>
                  <a:pt x="17235" y="32867"/>
                </a:lnTo>
                <a:lnTo>
                  <a:pt x="0" y="20041"/>
                </a:lnTo>
                <a:lnTo>
                  <a:pt x="21243" y="20041"/>
                </a:lnTo>
                <a:lnTo>
                  <a:pt x="27657" y="0"/>
                </a:lnTo>
                <a:lnTo>
                  <a:pt x="33669" y="20041"/>
                </a:lnTo>
                <a:lnTo>
                  <a:pt x="54913" y="20041"/>
                </a:lnTo>
                <a:lnTo>
                  <a:pt x="37677" y="32867"/>
                </a:lnTo>
                <a:lnTo>
                  <a:pt x="44491" y="52908"/>
                </a:lnTo>
                <a:lnTo>
                  <a:pt x="27657" y="40483"/>
                </a:lnTo>
                <a:close/>
              </a:path>
            </a:pathLst>
          </a:custGeom>
          <a:solidFill>
            <a:srgbClr val="FDF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8067" y="691380"/>
            <a:ext cx="54913" cy="52908"/>
          </a:xfrm>
          <a:custGeom>
            <a:avLst/>
            <a:gdLst/>
            <a:ahLst/>
            <a:cxnLst/>
            <a:rect l="l" t="t" r="r" b="b"/>
            <a:pathLst>
              <a:path w="54913" h="52908">
                <a:moveTo>
                  <a:pt x="27256" y="40483"/>
                </a:moveTo>
                <a:lnTo>
                  <a:pt x="10421" y="52908"/>
                </a:lnTo>
                <a:lnTo>
                  <a:pt x="17235" y="32466"/>
                </a:lnTo>
                <a:lnTo>
                  <a:pt x="0" y="19640"/>
                </a:lnTo>
                <a:lnTo>
                  <a:pt x="20843" y="19640"/>
                </a:lnTo>
                <a:lnTo>
                  <a:pt x="27256" y="0"/>
                </a:lnTo>
                <a:lnTo>
                  <a:pt x="33669" y="19640"/>
                </a:lnTo>
                <a:lnTo>
                  <a:pt x="54913" y="19640"/>
                </a:lnTo>
                <a:lnTo>
                  <a:pt x="37677" y="32466"/>
                </a:lnTo>
                <a:lnTo>
                  <a:pt x="44491" y="52908"/>
                </a:lnTo>
                <a:lnTo>
                  <a:pt x="27256" y="40483"/>
                </a:lnTo>
                <a:close/>
              </a:path>
            </a:pathLst>
          </a:custGeom>
          <a:solidFill>
            <a:srgbClr val="FDF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0030" y="758718"/>
            <a:ext cx="54913" cy="52908"/>
          </a:xfrm>
          <a:custGeom>
            <a:avLst/>
            <a:gdLst/>
            <a:ahLst/>
            <a:cxnLst/>
            <a:rect l="l" t="t" r="r" b="b"/>
            <a:pathLst>
              <a:path w="54913" h="52908">
                <a:moveTo>
                  <a:pt x="27256" y="40483"/>
                </a:moveTo>
                <a:lnTo>
                  <a:pt x="10421" y="52908"/>
                </a:lnTo>
                <a:lnTo>
                  <a:pt x="17235" y="32466"/>
                </a:lnTo>
                <a:lnTo>
                  <a:pt x="0" y="19640"/>
                </a:lnTo>
                <a:lnTo>
                  <a:pt x="20843" y="19640"/>
                </a:lnTo>
                <a:lnTo>
                  <a:pt x="27256" y="0"/>
                </a:lnTo>
                <a:lnTo>
                  <a:pt x="33669" y="19640"/>
                </a:lnTo>
                <a:lnTo>
                  <a:pt x="54913" y="19640"/>
                </a:lnTo>
                <a:lnTo>
                  <a:pt x="37677" y="32466"/>
                </a:lnTo>
                <a:lnTo>
                  <a:pt x="44491" y="52908"/>
                </a:lnTo>
                <a:lnTo>
                  <a:pt x="27256" y="40483"/>
                </a:lnTo>
                <a:close/>
              </a:path>
            </a:pathLst>
          </a:custGeom>
          <a:solidFill>
            <a:srgbClr val="FDF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8067" y="828061"/>
            <a:ext cx="54913" cy="52908"/>
          </a:xfrm>
          <a:custGeom>
            <a:avLst/>
            <a:gdLst/>
            <a:ahLst/>
            <a:cxnLst/>
            <a:rect l="l" t="t" r="r" b="b"/>
            <a:pathLst>
              <a:path w="54913" h="52908">
                <a:moveTo>
                  <a:pt x="27256" y="40483"/>
                </a:moveTo>
                <a:lnTo>
                  <a:pt x="10421" y="52908"/>
                </a:lnTo>
                <a:lnTo>
                  <a:pt x="17235" y="32466"/>
                </a:lnTo>
                <a:lnTo>
                  <a:pt x="0" y="19640"/>
                </a:lnTo>
                <a:lnTo>
                  <a:pt x="20843" y="19640"/>
                </a:lnTo>
                <a:lnTo>
                  <a:pt x="27256" y="0"/>
                </a:lnTo>
                <a:lnTo>
                  <a:pt x="33669" y="19640"/>
                </a:lnTo>
                <a:lnTo>
                  <a:pt x="54913" y="19640"/>
                </a:lnTo>
                <a:lnTo>
                  <a:pt x="37677" y="32466"/>
                </a:lnTo>
                <a:lnTo>
                  <a:pt x="44491" y="52908"/>
                </a:lnTo>
                <a:lnTo>
                  <a:pt x="27256" y="40483"/>
                </a:lnTo>
                <a:close/>
              </a:path>
            </a:pathLst>
          </a:custGeom>
          <a:solidFill>
            <a:srgbClr val="FDF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7369" y="877362"/>
            <a:ext cx="54913" cy="52908"/>
          </a:xfrm>
          <a:custGeom>
            <a:avLst/>
            <a:gdLst/>
            <a:ahLst/>
            <a:cxnLst/>
            <a:rect l="l" t="t" r="r" b="b"/>
            <a:pathLst>
              <a:path w="54913" h="52908">
                <a:moveTo>
                  <a:pt x="27256" y="40483"/>
                </a:moveTo>
                <a:lnTo>
                  <a:pt x="10421" y="52908"/>
                </a:lnTo>
                <a:lnTo>
                  <a:pt x="17235" y="32466"/>
                </a:lnTo>
                <a:lnTo>
                  <a:pt x="0" y="19640"/>
                </a:lnTo>
                <a:lnTo>
                  <a:pt x="20843" y="19640"/>
                </a:lnTo>
                <a:lnTo>
                  <a:pt x="27256" y="0"/>
                </a:lnTo>
                <a:lnTo>
                  <a:pt x="33669" y="19640"/>
                </a:lnTo>
                <a:lnTo>
                  <a:pt x="54913" y="19640"/>
                </a:lnTo>
                <a:lnTo>
                  <a:pt x="37677" y="32466"/>
                </a:lnTo>
                <a:lnTo>
                  <a:pt x="44491" y="52908"/>
                </a:lnTo>
                <a:lnTo>
                  <a:pt x="27256" y="40483"/>
                </a:lnTo>
                <a:close/>
              </a:path>
            </a:pathLst>
          </a:custGeom>
          <a:solidFill>
            <a:srgbClr val="FDF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4529" y="1261351"/>
            <a:ext cx="615672" cy="0"/>
          </a:xfrm>
          <a:custGeom>
            <a:avLst/>
            <a:gdLst/>
            <a:ahLst/>
            <a:cxnLst/>
            <a:rect l="l" t="t" r="r" b="b"/>
            <a:pathLst>
              <a:path w="615672">
                <a:moveTo>
                  <a:pt x="0" y="0"/>
                </a:moveTo>
                <a:lnTo>
                  <a:pt x="615672" y="0"/>
                </a:lnTo>
              </a:path>
            </a:pathLst>
          </a:custGeom>
          <a:ln w="41352">
            <a:solidFill>
              <a:srgbClr val="2549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7335" y="1238504"/>
            <a:ext cx="615271" cy="40082"/>
          </a:xfrm>
          <a:custGeom>
            <a:avLst/>
            <a:gdLst/>
            <a:ahLst/>
            <a:cxnLst/>
            <a:rect l="l" t="t" r="r" b="b"/>
            <a:pathLst>
              <a:path w="615271" h="40082">
                <a:moveTo>
                  <a:pt x="610060" y="5210"/>
                </a:moveTo>
                <a:lnTo>
                  <a:pt x="0" y="5210"/>
                </a:lnTo>
                <a:lnTo>
                  <a:pt x="610060" y="0"/>
                </a:lnTo>
                <a:lnTo>
                  <a:pt x="615271" y="0"/>
                </a:lnTo>
                <a:lnTo>
                  <a:pt x="610060" y="40082"/>
                </a:lnTo>
                <a:lnTo>
                  <a:pt x="610060" y="5210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2124" y="1238504"/>
            <a:ext cx="620482" cy="45693"/>
          </a:xfrm>
          <a:custGeom>
            <a:avLst/>
            <a:gdLst/>
            <a:ahLst/>
            <a:cxnLst/>
            <a:rect l="l" t="t" r="r" b="b"/>
            <a:pathLst>
              <a:path w="620482" h="45693">
                <a:moveTo>
                  <a:pt x="5210" y="5210"/>
                </a:moveTo>
                <a:lnTo>
                  <a:pt x="5210" y="40082"/>
                </a:lnTo>
                <a:lnTo>
                  <a:pt x="615271" y="40082"/>
                </a:lnTo>
                <a:lnTo>
                  <a:pt x="620482" y="0"/>
                </a:lnTo>
                <a:lnTo>
                  <a:pt x="620482" y="45693"/>
                </a:lnTo>
                <a:lnTo>
                  <a:pt x="0" y="45693"/>
                </a:lnTo>
                <a:lnTo>
                  <a:pt x="0" y="0"/>
                </a:lnTo>
                <a:lnTo>
                  <a:pt x="615271" y="0"/>
                </a:lnTo>
                <a:lnTo>
                  <a:pt x="5210" y="5210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93975" y="299776"/>
            <a:ext cx="429688" cy="354327"/>
          </a:xfrm>
          <a:custGeom>
            <a:avLst/>
            <a:gdLst/>
            <a:ahLst/>
            <a:cxnLst/>
            <a:rect l="l" t="t" r="r" b="b"/>
            <a:pathLst>
              <a:path w="429688" h="354327">
                <a:moveTo>
                  <a:pt x="18125" y="28188"/>
                </a:moveTo>
                <a:lnTo>
                  <a:pt x="34457" y="53587"/>
                </a:lnTo>
                <a:lnTo>
                  <a:pt x="49108" y="76374"/>
                </a:lnTo>
                <a:lnTo>
                  <a:pt x="62192" y="96723"/>
                </a:lnTo>
                <a:lnTo>
                  <a:pt x="73821" y="114810"/>
                </a:lnTo>
                <a:lnTo>
                  <a:pt x="84107" y="130811"/>
                </a:lnTo>
                <a:lnTo>
                  <a:pt x="93164" y="144902"/>
                </a:lnTo>
                <a:lnTo>
                  <a:pt x="101104" y="157257"/>
                </a:lnTo>
                <a:lnTo>
                  <a:pt x="108041" y="168053"/>
                </a:lnTo>
                <a:lnTo>
                  <a:pt x="114085" y="177464"/>
                </a:lnTo>
                <a:lnTo>
                  <a:pt x="119351" y="185667"/>
                </a:lnTo>
                <a:lnTo>
                  <a:pt x="123952" y="192837"/>
                </a:lnTo>
                <a:lnTo>
                  <a:pt x="127999" y="199150"/>
                </a:lnTo>
                <a:lnTo>
                  <a:pt x="134885" y="209906"/>
                </a:lnTo>
                <a:lnTo>
                  <a:pt x="140911" y="219339"/>
                </a:lnTo>
                <a:lnTo>
                  <a:pt x="146979" y="228853"/>
                </a:lnTo>
                <a:lnTo>
                  <a:pt x="150310" y="234080"/>
                </a:lnTo>
                <a:lnTo>
                  <a:pt x="155696" y="242172"/>
                </a:lnTo>
                <a:lnTo>
                  <a:pt x="161375" y="250009"/>
                </a:lnTo>
                <a:lnTo>
                  <a:pt x="167512" y="257586"/>
                </a:lnTo>
                <a:lnTo>
                  <a:pt x="174277" y="264897"/>
                </a:lnTo>
                <a:lnTo>
                  <a:pt x="181837" y="271938"/>
                </a:lnTo>
                <a:lnTo>
                  <a:pt x="190358" y="278703"/>
                </a:lnTo>
                <a:lnTo>
                  <a:pt x="200008" y="285187"/>
                </a:lnTo>
                <a:lnTo>
                  <a:pt x="210955" y="291384"/>
                </a:lnTo>
                <a:lnTo>
                  <a:pt x="223366" y="297290"/>
                </a:lnTo>
                <a:lnTo>
                  <a:pt x="237408" y="302898"/>
                </a:lnTo>
                <a:lnTo>
                  <a:pt x="253250" y="308205"/>
                </a:lnTo>
                <a:lnTo>
                  <a:pt x="271057" y="313204"/>
                </a:lnTo>
                <a:lnTo>
                  <a:pt x="290999" y="317890"/>
                </a:lnTo>
                <a:lnTo>
                  <a:pt x="319262" y="323710"/>
                </a:lnTo>
                <a:lnTo>
                  <a:pt x="341266" y="328262"/>
                </a:lnTo>
                <a:lnTo>
                  <a:pt x="360680" y="332311"/>
                </a:lnTo>
                <a:lnTo>
                  <a:pt x="377560" y="335863"/>
                </a:lnTo>
                <a:lnTo>
                  <a:pt x="391965" y="338922"/>
                </a:lnTo>
                <a:lnTo>
                  <a:pt x="403953" y="341490"/>
                </a:lnTo>
                <a:lnTo>
                  <a:pt x="413582" y="343571"/>
                </a:lnTo>
                <a:lnTo>
                  <a:pt x="420910" y="345170"/>
                </a:lnTo>
                <a:lnTo>
                  <a:pt x="425996" y="346290"/>
                </a:lnTo>
                <a:lnTo>
                  <a:pt x="429688" y="347113"/>
                </a:lnTo>
                <a:lnTo>
                  <a:pt x="429688" y="354327"/>
                </a:lnTo>
                <a:lnTo>
                  <a:pt x="414785" y="351226"/>
                </a:lnTo>
                <a:lnTo>
                  <a:pt x="402226" y="348609"/>
                </a:lnTo>
                <a:lnTo>
                  <a:pt x="391394" y="346344"/>
                </a:lnTo>
                <a:lnTo>
                  <a:pt x="381676" y="344299"/>
                </a:lnTo>
                <a:lnTo>
                  <a:pt x="372455" y="342343"/>
                </a:lnTo>
                <a:lnTo>
                  <a:pt x="363117" y="340344"/>
                </a:lnTo>
                <a:lnTo>
                  <a:pt x="353046" y="338170"/>
                </a:lnTo>
                <a:lnTo>
                  <a:pt x="341628" y="335690"/>
                </a:lnTo>
                <a:lnTo>
                  <a:pt x="328247" y="332772"/>
                </a:lnTo>
                <a:lnTo>
                  <a:pt x="312288" y="329285"/>
                </a:lnTo>
                <a:lnTo>
                  <a:pt x="293136" y="325096"/>
                </a:lnTo>
                <a:lnTo>
                  <a:pt x="293005" y="325067"/>
                </a:lnTo>
                <a:lnTo>
                  <a:pt x="275439" y="321246"/>
                </a:lnTo>
                <a:lnTo>
                  <a:pt x="259463" y="317689"/>
                </a:lnTo>
                <a:lnTo>
                  <a:pt x="244928" y="314236"/>
                </a:lnTo>
                <a:lnTo>
                  <a:pt x="231683" y="310728"/>
                </a:lnTo>
                <a:lnTo>
                  <a:pt x="219578" y="307004"/>
                </a:lnTo>
                <a:lnTo>
                  <a:pt x="208463" y="302907"/>
                </a:lnTo>
                <a:lnTo>
                  <a:pt x="198189" y="298274"/>
                </a:lnTo>
                <a:lnTo>
                  <a:pt x="188605" y="292948"/>
                </a:lnTo>
                <a:lnTo>
                  <a:pt x="179560" y="286767"/>
                </a:lnTo>
                <a:lnTo>
                  <a:pt x="170905" y="279573"/>
                </a:lnTo>
                <a:lnTo>
                  <a:pt x="162490" y="271206"/>
                </a:lnTo>
                <a:lnTo>
                  <a:pt x="154164" y="261506"/>
                </a:lnTo>
                <a:lnTo>
                  <a:pt x="144066" y="248037"/>
                </a:lnTo>
                <a:lnTo>
                  <a:pt x="130536" y="229335"/>
                </a:lnTo>
                <a:lnTo>
                  <a:pt x="122364" y="217967"/>
                </a:lnTo>
                <a:lnTo>
                  <a:pt x="113465" y="205553"/>
                </a:lnTo>
                <a:lnTo>
                  <a:pt x="103996" y="192317"/>
                </a:lnTo>
                <a:lnTo>
                  <a:pt x="94116" y="178482"/>
                </a:lnTo>
                <a:lnTo>
                  <a:pt x="83981" y="164273"/>
                </a:lnTo>
                <a:lnTo>
                  <a:pt x="73750" y="149914"/>
                </a:lnTo>
                <a:lnTo>
                  <a:pt x="63581" y="135628"/>
                </a:lnTo>
                <a:lnTo>
                  <a:pt x="53631" y="121640"/>
                </a:lnTo>
                <a:lnTo>
                  <a:pt x="44059" y="108174"/>
                </a:lnTo>
                <a:lnTo>
                  <a:pt x="35021" y="95453"/>
                </a:lnTo>
                <a:lnTo>
                  <a:pt x="26677" y="83701"/>
                </a:lnTo>
                <a:lnTo>
                  <a:pt x="19183" y="73144"/>
                </a:lnTo>
                <a:lnTo>
                  <a:pt x="12698" y="64003"/>
                </a:lnTo>
                <a:lnTo>
                  <a:pt x="3384" y="50870"/>
                </a:lnTo>
                <a:lnTo>
                  <a:pt x="0" y="46094"/>
                </a:lnTo>
                <a:lnTo>
                  <a:pt x="0" y="0"/>
                </a:lnTo>
                <a:lnTo>
                  <a:pt x="18125" y="28188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93574" y="355891"/>
            <a:ext cx="430489" cy="325869"/>
          </a:xfrm>
          <a:custGeom>
            <a:avLst/>
            <a:gdLst/>
            <a:ahLst/>
            <a:cxnLst/>
            <a:rect l="l" t="t" r="r" b="b"/>
            <a:pathLst>
              <a:path w="430489" h="325869">
                <a:moveTo>
                  <a:pt x="19154" y="26814"/>
                </a:moveTo>
                <a:lnTo>
                  <a:pt x="36046" y="50967"/>
                </a:lnTo>
                <a:lnTo>
                  <a:pt x="51190" y="72616"/>
                </a:lnTo>
                <a:lnTo>
                  <a:pt x="64696" y="91920"/>
                </a:lnTo>
                <a:lnTo>
                  <a:pt x="76677" y="109036"/>
                </a:lnTo>
                <a:lnTo>
                  <a:pt x="87243" y="124123"/>
                </a:lnTo>
                <a:lnTo>
                  <a:pt x="96506" y="137340"/>
                </a:lnTo>
                <a:lnTo>
                  <a:pt x="104577" y="148843"/>
                </a:lnTo>
                <a:lnTo>
                  <a:pt x="111569" y="158791"/>
                </a:lnTo>
                <a:lnTo>
                  <a:pt x="117593" y="167343"/>
                </a:lnTo>
                <a:lnTo>
                  <a:pt x="122759" y="174657"/>
                </a:lnTo>
                <a:lnTo>
                  <a:pt x="127181" y="180890"/>
                </a:lnTo>
                <a:lnTo>
                  <a:pt x="130969" y="186200"/>
                </a:lnTo>
                <a:lnTo>
                  <a:pt x="137089" y="194687"/>
                </a:lnTo>
                <a:lnTo>
                  <a:pt x="142013" y="201382"/>
                </a:lnTo>
                <a:lnTo>
                  <a:pt x="146633" y="207551"/>
                </a:lnTo>
                <a:lnTo>
                  <a:pt x="149108" y="210833"/>
                </a:lnTo>
                <a:lnTo>
                  <a:pt x="153275" y="216369"/>
                </a:lnTo>
                <a:lnTo>
                  <a:pt x="163023" y="228563"/>
                </a:lnTo>
                <a:lnTo>
                  <a:pt x="175967" y="241749"/>
                </a:lnTo>
                <a:lnTo>
                  <a:pt x="184128" y="248525"/>
                </a:lnTo>
                <a:lnTo>
                  <a:pt x="193679" y="255323"/>
                </a:lnTo>
                <a:lnTo>
                  <a:pt x="204814" y="262067"/>
                </a:lnTo>
                <a:lnTo>
                  <a:pt x="217731" y="268683"/>
                </a:lnTo>
                <a:lnTo>
                  <a:pt x="232627" y="275093"/>
                </a:lnTo>
                <a:lnTo>
                  <a:pt x="249697" y="281223"/>
                </a:lnTo>
                <a:lnTo>
                  <a:pt x="269139" y="286998"/>
                </a:lnTo>
                <a:lnTo>
                  <a:pt x="291149" y="292343"/>
                </a:lnTo>
                <a:lnTo>
                  <a:pt x="303492" y="294913"/>
                </a:lnTo>
                <a:lnTo>
                  <a:pt x="316034" y="297455"/>
                </a:lnTo>
                <a:lnTo>
                  <a:pt x="330955" y="300455"/>
                </a:lnTo>
                <a:lnTo>
                  <a:pt x="347375" y="303741"/>
                </a:lnTo>
                <a:lnTo>
                  <a:pt x="364417" y="307140"/>
                </a:lnTo>
                <a:lnTo>
                  <a:pt x="381201" y="310481"/>
                </a:lnTo>
                <a:lnTo>
                  <a:pt x="396847" y="313589"/>
                </a:lnTo>
                <a:lnTo>
                  <a:pt x="410477" y="316293"/>
                </a:lnTo>
                <a:lnTo>
                  <a:pt x="421212" y="318421"/>
                </a:lnTo>
                <a:lnTo>
                  <a:pt x="430489" y="320257"/>
                </a:lnTo>
                <a:lnTo>
                  <a:pt x="430489" y="325869"/>
                </a:lnTo>
                <a:lnTo>
                  <a:pt x="409707" y="321953"/>
                </a:lnTo>
                <a:lnTo>
                  <a:pt x="392462" y="318697"/>
                </a:lnTo>
                <a:lnTo>
                  <a:pt x="378129" y="315980"/>
                </a:lnTo>
                <a:lnTo>
                  <a:pt x="366082" y="313677"/>
                </a:lnTo>
                <a:lnTo>
                  <a:pt x="355697" y="311665"/>
                </a:lnTo>
                <a:lnTo>
                  <a:pt x="346349" y="309822"/>
                </a:lnTo>
                <a:lnTo>
                  <a:pt x="337412" y="308024"/>
                </a:lnTo>
                <a:lnTo>
                  <a:pt x="328263" y="306148"/>
                </a:lnTo>
                <a:lnTo>
                  <a:pt x="318275" y="304070"/>
                </a:lnTo>
                <a:lnTo>
                  <a:pt x="306823" y="301669"/>
                </a:lnTo>
                <a:lnTo>
                  <a:pt x="294208" y="299014"/>
                </a:lnTo>
                <a:lnTo>
                  <a:pt x="281407" y="296331"/>
                </a:lnTo>
                <a:lnTo>
                  <a:pt x="268582" y="293584"/>
                </a:lnTo>
                <a:lnTo>
                  <a:pt x="255802" y="290662"/>
                </a:lnTo>
                <a:lnTo>
                  <a:pt x="243137" y="287457"/>
                </a:lnTo>
                <a:lnTo>
                  <a:pt x="230653" y="283856"/>
                </a:lnTo>
                <a:lnTo>
                  <a:pt x="218419" y="279752"/>
                </a:lnTo>
                <a:lnTo>
                  <a:pt x="206505" y="275033"/>
                </a:lnTo>
                <a:lnTo>
                  <a:pt x="194979" y="269589"/>
                </a:lnTo>
                <a:lnTo>
                  <a:pt x="183908" y="263310"/>
                </a:lnTo>
                <a:lnTo>
                  <a:pt x="173362" y="256086"/>
                </a:lnTo>
                <a:lnTo>
                  <a:pt x="163409" y="247808"/>
                </a:lnTo>
                <a:lnTo>
                  <a:pt x="154118" y="238364"/>
                </a:lnTo>
                <a:lnTo>
                  <a:pt x="143794" y="225591"/>
                </a:lnTo>
                <a:lnTo>
                  <a:pt x="136849" y="216732"/>
                </a:lnTo>
                <a:lnTo>
                  <a:pt x="128847" y="206524"/>
                </a:lnTo>
                <a:lnTo>
                  <a:pt x="119965" y="195191"/>
                </a:lnTo>
                <a:lnTo>
                  <a:pt x="110376" y="182955"/>
                </a:lnTo>
                <a:lnTo>
                  <a:pt x="100256" y="170042"/>
                </a:lnTo>
                <a:lnTo>
                  <a:pt x="89780" y="156673"/>
                </a:lnTo>
                <a:lnTo>
                  <a:pt x="79123" y="143073"/>
                </a:lnTo>
                <a:lnTo>
                  <a:pt x="68460" y="129464"/>
                </a:lnTo>
                <a:lnTo>
                  <a:pt x="57966" y="116071"/>
                </a:lnTo>
                <a:lnTo>
                  <a:pt x="47816" y="103117"/>
                </a:lnTo>
                <a:lnTo>
                  <a:pt x="38185" y="90825"/>
                </a:lnTo>
                <a:lnTo>
                  <a:pt x="29249" y="79419"/>
                </a:lnTo>
                <a:lnTo>
                  <a:pt x="21181" y="69122"/>
                </a:lnTo>
                <a:lnTo>
                  <a:pt x="14158" y="60158"/>
                </a:lnTo>
                <a:lnTo>
                  <a:pt x="3944" y="47120"/>
                </a:lnTo>
                <a:lnTo>
                  <a:pt x="0" y="42086"/>
                </a:lnTo>
                <a:lnTo>
                  <a:pt x="400" y="0"/>
                </a:lnTo>
                <a:lnTo>
                  <a:pt x="19154" y="26814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93574" y="412407"/>
            <a:ext cx="430088" cy="297410"/>
          </a:xfrm>
          <a:custGeom>
            <a:avLst/>
            <a:gdLst/>
            <a:ahLst/>
            <a:cxnLst/>
            <a:rect l="l" t="t" r="r" b="b"/>
            <a:pathLst>
              <a:path w="430088" h="297410">
                <a:moveTo>
                  <a:pt x="18860" y="23775"/>
                </a:moveTo>
                <a:lnTo>
                  <a:pt x="35409" y="45092"/>
                </a:lnTo>
                <a:lnTo>
                  <a:pt x="50178" y="64114"/>
                </a:lnTo>
                <a:lnTo>
                  <a:pt x="63293" y="81006"/>
                </a:lnTo>
                <a:lnTo>
                  <a:pt x="74882" y="95934"/>
                </a:lnTo>
                <a:lnTo>
                  <a:pt x="85075" y="109063"/>
                </a:lnTo>
                <a:lnTo>
                  <a:pt x="93999" y="120558"/>
                </a:lnTo>
                <a:lnTo>
                  <a:pt x="101781" y="130583"/>
                </a:lnTo>
                <a:lnTo>
                  <a:pt x="108551" y="139305"/>
                </a:lnTo>
                <a:lnTo>
                  <a:pt x="114436" y="146887"/>
                </a:lnTo>
                <a:lnTo>
                  <a:pt x="119565" y="153496"/>
                </a:lnTo>
                <a:lnTo>
                  <a:pt x="124065" y="159295"/>
                </a:lnTo>
                <a:lnTo>
                  <a:pt x="128065" y="164451"/>
                </a:lnTo>
                <a:lnTo>
                  <a:pt x="131693" y="169128"/>
                </a:lnTo>
                <a:lnTo>
                  <a:pt x="138343" y="177705"/>
                </a:lnTo>
                <a:lnTo>
                  <a:pt x="145043" y="186348"/>
                </a:lnTo>
                <a:lnTo>
                  <a:pt x="148731" y="191107"/>
                </a:lnTo>
                <a:lnTo>
                  <a:pt x="149108" y="191593"/>
                </a:lnTo>
                <a:lnTo>
                  <a:pt x="155193" y="198971"/>
                </a:lnTo>
                <a:lnTo>
                  <a:pt x="161731" y="206120"/>
                </a:lnTo>
                <a:lnTo>
                  <a:pt x="168841" y="213030"/>
                </a:lnTo>
                <a:lnTo>
                  <a:pt x="176639" y="219691"/>
                </a:lnTo>
                <a:lnTo>
                  <a:pt x="185246" y="226093"/>
                </a:lnTo>
                <a:lnTo>
                  <a:pt x="194777" y="232224"/>
                </a:lnTo>
                <a:lnTo>
                  <a:pt x="205352" y="238076"/>
                </a:lnTo>
                <a:lnTo>
                  <a:pt x="217088" y="243638"/>
                </a:lnTo>
                <a:lnTo>
                  <a:pt x="230103" y="248899"/>
                </a:lnTo>
                <a:lnTo>
                  <a:pt x="244516" y="253850"/>
                </a:lnTo>
                <a:lnTo>
                  <a:pt x="260445" y="258480"/>
                </a:lnTo>
                <a:lnTo>
                  <a:pt x="278006" y="262779"/>
                </a:lnTo>
                <a:lnTo>
                  <a:pt x="294208" y="266146"/>
                </a:lnTo>
                <a:lnTo>
                  <a:pt x="308647" y="268934"/>
                </a:lnTo>
                <a:lnTo>
                  <a:pt x="324398" y="271925"/>
                </a:lnTo>
                <a:lnTo>
                  <a:pt x="340885" y="275019"/>
                </a:lnTo>
                <a:lnTo>
                  <a:pt x="357531" y="278116"/>
                </a:lnTo>
                <a:lnTo>
                  <a:pt x="373758" y="281114"/>
                </a:lnTo>
                <a:lnTo>
                  <a:pt x="388991" y="283913"/>
                </a:lnTo>
                <a:lnTo>
                  <a:pt x="402653" y="286412"/>
                </a:lnTo>
                <a:lnTo>
                  <a:pt x="414168" y="288510"/>
                </a:lnTo>
                <a:lnTo>
                  <a:pt x="428447" y="291101"/>
                </a:lnTo>
                <a:lnTo>
                  <a:pt x="430088" y="291398"/>
                </a:lnTo>
                <a:lnTo>
                  <a:pt x="430088" y="297410"/>
                </a:lnTo>
                <a:lnTo>
                  <a:pt x="411009" y="293878"/>
                </a:lnTo>
                <a:lnTo>
                  <a:pt x="395138" y="290940"/>
                </a:lnTo>
                <a:lnTo>
                  <a:pt x="381842" y="288483"/>
                </a:lnTo>
                <a:lnTo>
                  <a:pt x="370487" y="286389"/>
                </a:lnTo>
                <a:lnTo>
                  <a:pt x="360440" y="284543"/>
                </a:lnTo>
                <a:lnTo>
                  <a:pt x="351068" y="282829"/>
                </a:lnTo>
                <a:lnTo>
                  <a:pt x="341735" y="281132"/>
                </a:lnTo>
                <a:lnTo>
                  <a:pt x="331810" y="279335"/>
                </a:lnTo>
                <a:lnTo>
                  <a:pt x="320658" y="277323"/>
                </a:lnTo>
                <a:lnTo>
                  <a:pt x="307646" y="274979"/>
                </a:lnTo>
                <a:lnTo>
                  <a:pt x="294208" y="272559"/>
                </a:lnTo>
                <a:lnTo>
                  <a:pt x="279864" y="269932"/>
                </a:lnTo>
                <a:lnTo>
                  <a:pt x="265953" y="267226"/>
                </a:lnTo>
                <a:lnTo>
                  <a:pt x="252482" y="264349"/>
                </a:lnTo>
                <a:lnTo>
                  <a:pt x="239460" y="261207"/>
                </a:lnTo>
                <a:lnTo>
                  <a:pt x="226897" y="257706"/>
                </a:lnTo>
                <a:lnTo>
                  <a:pt x="214801" y="253754"/>
                </a:lnTo>
                <a:lnTo>
                  <a:pt x="203181" y="249256"/>
                </a:lnTo>
                <a:lnTo>
                  <a:pt x="192046" y="244118"/>
                </a:lnTo>
                <a:lnTo>
                  <a:pt x="181404" y="238249"/>
                </a:lnTo>
                <a:lnTo>
                  <a:pt x="171265" y="231553"/>
                </a:lnTo>
                <a:lnTo>
                  <a:pt x="161637" y="223937"/>
                </a:lnTo>
                <a:lnTo>
                  <a:pt x="152529" y="215308"/>
                </a:lnTo>
                <a:lnTo>
                  <a:pt x="143161" y="204884"/>
                </a:lnTo>
                <a:lnTo>
                  <a:pt x="135795" y="196473"/>
                </a:lnTo>
                <a:lnTo>
                  <a:pt x="127227" y="186652"/>
                </a:lnTo>
                <a:lnTo>
                  <a:pt x="117668" y="175669"/>
                </a:lnTo>
                <a:lnTo>
                  <a:pt x="107335" y="163775"/>
                </a:lnTo>
                <a:lnTo>
                  <a:pt x="96441" y="151219"/>
                </a:lnTo>
                <a:lnTo>
                  <a:pt x="85201" y="138250"/>
                </a:lnTo>
                <a:lnTo>
                  <a:pt x="73829" y="125117"/>
                </a:lnTo>
                <a:lnTo>
                  <a:pt x="62539" y="112071"/>
                </a:lnTo>
                <a:lnTo>
                  <a:pt x="51546" y="99360"/>
                </a:lnTo>
                <a:lnTo>
                  <a:pt x="41064" y="87235"/>
                </a:lnTo>
                <a:lnTo>
                  <a:pt x="31307" y="75944"/>
                </a:lnTo>
                <a:lnTo>
                  <a:pt x="22491" y="65736"/>
                </a:lnTo>
                <a:lnTo>
                  <a:pt x="14828" y="56862"/>
                </a:lnTo>
                <a:lnTo>
                  <a:pt x="8534" y="49571"/>
                </a:lnTo>
                <a:lnTo>
                  <a:pt x="909" y="40735"/>
                </a:lnTo>
                <a:lnTo>
                  <a:pt x="0" y="39681"/>
                </a:lnTo>
                <a:lnTo>
                  <a:pt x="400" y="0"/>
                </a:lnTo>
                <a:lnTo>
                  <a:pt x="18860" y="23775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93574" y="467721"/>
            <a:ext cx="430088" cy="272159"/>
          </a:xfrm>
          <a:custGeom>
            <a:avLst/>
            <a:gdLst/>
            <a:ahLst/>
            <a:cxnLst/>
            <a:rect l="l" t="t" r="r" b="b"/>
            <a:pathLst>
              <a:path w="430088" h="272159">
                <a:moveTo>
                  <a:pt x="19909" y="23025"/>
                </a:moveTo>
                <a:lnTo>
                  <a:pt x="37618" y="43503"/>
                </a:lnTo>
                <a:lnTo>
                  <a:pt x="53284" y="61615"/>
                </a:lnTo>
                <a:lnTo>
                  <a:pt x="67065" y="77539"/>
                </a:lnTo>
                <a:lnTo>
                  <a:pt x="79117" y="91455"/>
                </a:lnTo>
                <a:lnTo>
                  <a:pt x="89599" y="103542"/>
                </a:lnTo>
                <a:lnTo>
                  <a:pt x="98666" y="113981"/>
                </a:lnTo>
                <a:lnTo>
                  <a:pt x="113187" y="130629"/>
                </a:lnTo>
                <a:lnTo>
                  <a:pt x="123938" y="142835"/>
                </a:lnTo>
                <a:lnTo>
                  <a:pt x="135747" y="155957"/>
                </a:lnTo>
                <a:lnTo>
                  <a:pt x="146148" y="167164"/>
                </a:lnTo>
                <a:lnTo>
                  <a:pt x="158095" y="179755"/>
                </a:lnTo>
                <a:lnTo>
                  <a:pt x="174135" y="195191"/>
                </a:lnTo>
                <a:lnTo>
                  <a:pt x="190441" y="207761"/>
                </a:lnTo>
                <a:lnTo>
                  <a:pt x="209139" y="218143"/>
                </a:lnTo>
                <a:lnTo>
                  <a:pt x="232358" y="227014"/>
                </a:lnTo>
                <a:lnTo>
                  <a:pt x="246328" y="231096"/>
                </a:lnTo>
                <a:lnTo>
                  <a:pt x="262226" y="235053"/>
                </a:lnTo>
                <a:lnTo>
                  <a:pt x="280318" y="238972"/>
                </a:lnTo>
                <a:lnTo>
                  <a:pt x="294208" y="241696"/>
                </a:lnTo>
                <a:lnTo>
                  <a:pt x="319439" y="246346"/>
                </a:lnTo>
                <a:lnTo>
                  <a:pt x="335047" y="249141"/>
                </a:lnTo>
                <a:lnTo>
                  <a:pt x="351624" y="252079"/>
                </a:lnTo>
                <a:lnTo>
                  <a:pt x="368399" y="255028"/>
                </a:lnTo>
                <a:lnTo>
                  <a:pt x="384600" y="257861"/>
                </a:lnTo>
                <a:lnTo>
                  <a:pt x="399458" y="260446"/>
                </a:lnTo>
                <a:lnTo>
                  <a:pt x="422060" y="264361"/>
                </a:lnTo>
                <a:lnTo>
                  <a:pt x="430088" y="265745"/>
                </a:lnTo>
                <a:lnTo>
                  <a:pt x="430088" y="272159"/>
                </a:lnTo>
                <a:lnTo>
                  <a:pt x="409182" y="268422"/>
                </a:lnTo>
                <a:lnTo>
                  <a:pt x="391857" y="265327"/>
                </a:lnTo>
                <a:lnTo>
                  <a:pt x="377478" y="262760"/>
                </a:lnTo>
                <a:lnTo>
                  <a:pt x="365409" y="260610"/>
                </a:lnTo>
                <a:lnTo>
                  <a:pt x="355014" y="258763"/>
                </a:lnTo>
                <a:lnTo>
                  <a:pt x="345658" y="257108"/>
                </a:lnTo>
                <a:lnTo>
                  <a:pt x="336706" y="255531"/>
                </a:lnTo>
                <a:lnTo>
                  <a:pt x="327521" y="253921"/>
                </a:lnTo>
                <a:lnTo>
                  <a:pt x="317469" y="252164"/>
                </a:lnTo>
                <a:lnTo>
                  <a:pt x="305914" y="250149"/>
                </a:lnTo>
                <a:lnTo>
                  <a:pt x="294208" y="248109"/>
                </a:lnTo>
                <a:lnTo>
                  <a:pt x="281483" y="245950"/>
                </a:lnTo>
                <a:lnTo>
                  <a:pt x="269055" y="243859"/>
                </a:lnTo>
                <a:lnTo>
                  <a:pt x="256884" y="241684"/>
                </a:lnTo>
                <a:lnTo>
                  <a:pt x="244934" y="239271"/>
                </a:lnTo>
                <a:lnTo>
                  <a:pt x="233168" y="236468"/>
                </a:lnTo>
                <a:lnTo>
                  <a:pt x="221548" y="233122"/>
                </a:lnTo>
                <a:lnTo>
                  <a:pt x="210037" y="229079"/>
                </a:lnTo>
                <a:lnTo>
                  <a:pt x="198598" y="224187"/>
                </a:lnTo>
                <a:lnTo>
                  <a:pt x="187193" y="218291"/>
                </a:lnTo>
                <a:lnTo>
                  <a:pt x="175785" y="211241"/>
                </a:lnTo>
                <a:lnTo>
                  <a:pt x="164337" y="202881"/>
                </a:lnTo>
                <a:lnTo>
                  <a:pt x="152811" y="193059"/>
                </a:lnTo>
                <a:lnTo>
                  <a:pt x="141863" y="182565"/>
                </a:lnTo>
                <a:lnTo>
                  <a:pt x="133221" y="174021"/>
                </a:lnTo>
                <a:lnTo>
                  <a:pt x="123423" y="164213"/>
                </a:lnTo>
                <a:lnTo>
                  <a:pt x="112712" y="153398"/>
                </a:lnTo>
                <a:lnTo>
                  <a:pt x="101330" y="141831"/>
                </a:lnTo>
                <a:lnTo>
                  <a:pt x="89518" y="129769"/>
                </a:lnTo>
                <a:lnTo>
                  <a:pt x="77520" y="117469"/>
                </a:lnTo>
                <a:lnTo>
                  <a:pt x="65576" y="105187"/>
                </a:lnTo>
                <a:lnTo>
                  <a:pt x="53929" y="93180"/>
                </a:lnTo>
                <a:lnTo>
                  <a:pt x="42820" y="81703"/>
                </a:lnTo>
                <a:lnTo>
                  <a:pt x="32493" y="71013"/>
                </a:lnTo>
                <a:lnTo>
                  <a:pt x="23189" y="61367"/>
                </a:lnTo>
                <a:lnTo>
                  <a:pt x="15150" y="53021"/>
                </a:lnTo>
                <a:lnTo>
                  <a:pt x="8617" y="46231"/>
                </a:lnTo>
                <a:lnTo>
                  <a:pt x="1042" y="38346"/>
                </a:lnTo>
                <a:lnTo>
                  <a:pt x="0" y="0"/>
                </a:lnTo>
                <a:lnTo>
                  <a:pt x="19909" y="23025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93975" y="525439"/>
            <a:ext cx="429688" cy="242498"/>
          </a:xfrm>
          <a:custGeom>
            <a:avLst/>
            <a:gdLst/>
            <a:ahLst/>
            <a:cxnLst/>
            <a:rect l="l" t="t" r="r" b="b"/>
            <a:pathLst>
              <a:path w="429688" h="242498">
                <a:moveTo>
                  <a:pt x="17916" y="51303"/>
                </a:moveTo>
                <a:lnTo>
                  <a:pt x="10290" y="44309"/>
                </a:lnTo>
                <a:lnTo>
                  <a:pt x="4566" y="39059"/>
                </a:lnTo>
                <a:lnTo>
                  <a:pt x="1042" y="35827"/>
                </a:lnTo>
                <a:lnTo>
                  <a:pt x="0" y="34871"/>
                </a:lnTo>
                <a:lnTo>
                  <a:pt x="0" y="0"/>
                </a:lnTo>
                <a:lnTo>
                  <a:pt x="19479" y="19950"/>
                </a:lnTo>
                <a:lnTo>
                  <a:pt x="36686" y="37574"/>
                </a:lnTo>
                <a:lnTo>
                  <a:pt x="51809" y="53063"/>
                </a:lnTo>
                <a:lnTo>
                  <a:pt x="65036" y="66611"/>
                </a:lnTo>
                <a:lnTo>
                  <a:pt x="76557" y="78410"/>
                </a:lnTo>
                <a:lnTo>
                  <a:pt x="86560" y="88655"/>
                </a:lnTo>
                <a:lnTo>
                  <a:pt x="102763" y="105250"/>
                </a:lnTo>
                <a:lnTo>
                  <a:pt x="115154" y="117941"/>
                </a:lnTo>
                <a:lnTo>
                  <a:pt x="125241" y="128272"/>
                </a:lnTo>
                <a:lnTo>
                  <a:pt x="134532" y="137787"/>
                </a:lnTo>
                <a:lnTo>
                  <a:pt x="144534" y="148030"/>
                </a:lnTo>
                <a:lnTo>
                  <a:pt x="157996" y="161064"/>
                </a:lnTo>
                <a:lnTo>
                  <a:pt x="177052" y="175355"/>
                </a:lnTo>
                <a:lnTo>
                  <a:pt x="197971" y="186854"/>
                </a:lnTo>
                <a:lnTo>
                  <a:pt x="220936" y="196064"/>
                </a:lnTo>
                <a:lnTo>
                  <a:pt x="246134" y="203490"/>
                </a:lnTo>
                <a:lnTo>
                  <a:pt x="259628" y="206691"/>
                </a:lnTo>
                <a:lnTo>
                  <a:pt x="273750" y="209636"/>
                </a:lnTo>
                <a:lnTo>
                  <a:pt x="288522" y="212385"/>
                </a:lnTo>
                <a:lnTo>
                  <a:pt x="310318" y="216151"/>
                </a:lnTo>
                <a:lnTo>
                  <a:pt x="327614" y="219098"/>
                </a:lnTo>
                <a:lnTo>
                  <a:pt x="344863" y="222012"/>
                </a:lnTo>
                <a:lnTo>
                  <a:pt x="361636" y="224827"/>
                </a:lnTo>
                <a:lnTo>
                  <a:pt x="377504" y="227474"/>
                </a:lnTo>
                <a:lnTo>
                  <a:pt x="392038" y="229887"/>
                </a:lnTo>
                <a:lnTo>
                  <a:pt x="415385" y="233740"/>
                </a:lnTo>
                <a:lnTo>
                  <a:pt x="429688" y="236085"/>
                </a:lnTo>
                <a:lnTo>
                  <a:pt x="429688" y="242498"/>
                </a:lnTo>
                <a:lnTo>
                  <a:pt x="411702" y="239668"/>
                </a:lnTo>
                <a:lnTo>
                  <a:pt x="396703" y="237305"/>
                </a:lnTo>
                <a:lnTo>
                  <a:pt x="373118" y="233569"/>
                </a:lnTo>
                <a:lnTo>
                  <a:pt x="353838" y="230464"/>
                </a:lnTo>
                <a:lnTo>
                  <a:pt x="333771" y="227167"/>
                </a:lnTo>
                <a:lnTo>
                  <a:pt x="307824" y="222855"/>
                </a:lnTo>
                <a:lnTo>
                  <a:pt x="293406" y="220452"/>
                </a:lnTo>
                <a:lnTo>
                  <a:pt x="277914" y="217837"/>
                </a:lnTo>
                <a:lnTo>
                  <a:pt x="263180" y="215313"/>
                </a:lnTo>
                <a:lnTo>
                  <a:pt x="249165" y="212773"/>
                </a:lnTo>
                <a:lnTo>
                  <a:pt x="235831" y="210109"/>
                </a:lnTo>
                <a:lnTo>
                  <a:pt x="211052" y="203982"/>
                </a:lnTo>
                <a:lnTo>
                  <a:pt x="188534" y="196069"/>
                </a:lnTo>
                <a:lnTo>
                  <a:pt x="167966" y="185512"/>
                </a:lnTo>
                <a:lnTo>
                  <a:pt x="149042" y="171448"/>
                </a:lnTo>
                <a:lnTo>
                  <a:pt x="132856" y="156652"/>
                </a:lnTo>
                <a:lnTo>
                  <a:pt x="122690" y="147343"/>
                </a:lnTo>
                <a:lnTo>
                  <a:pt x="111431" y="137029"/>
                </a:lnTo>
                <a:lnTo>
                  <a:pt x="99377" y="125985"/>
                </a:lnTo>
                <a:lnTo>
                  <a:pt x="86828" y="114484"/>
                </a:lnTo>
                <a:lnTo>
                  <a:pt x="74084" y="102803"/>
                </a:lnTo>
                <a:lnTo>
                  <a:pt x="61444" y="91215"/>
                </a:lnTo>
                <a:lnTo>
                  <a:pt x="49207" y="79996"/>
                </a:lnTo>
                <a:lnTo>
                  <a:pt x="37674" y="69422"/>
                </a:lnTo>
                <a:lnTo>
                  <a:pt x="27144" y="59766"/>
                </a:lnTo>
                <a:lnTo>
                  <a:pt x="17916" y="51303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93975" y="579150"/>
            <a:ext cx="429688" cy="218448"/>
          </a:xfrm>
          <a:custGeom>
            <a:avLst/>
            <a:gdLst/>
            <a:ahLst/>
            <a:cxnLst/>
            <a:rect l="l" t="t" r="r" b="b"/>
            <a:pathLst>
              <a:path w="429688" h="218448">
                <a:moveTo>
                  <a:pt x="77734" y="95157"/>
                </a:moveTo>
                <a:lnTo>
                  <a:pt x="64660" y="84632"/>
                </a:lnTo>
                <a:lnTo>
                  <a:pt x="52021" y="74450"/>
                </a:lnTo>
                <a:lnTo>
                  <a:pt x="40105" y="64843"/>
                </a:lnTo>
                <a:lnTo>
                  <a:pt x="29202" y="56048"/>
                </a:lnTo>
                <a:lnTo>
                  <a:pt x="19602" y="48299"/>
                </a:lnTo>
                <a:lnTo>
                  <a:pt x="11593" y="41832"/>
                </a:lnTo>
                <a:lnTo>
                  <a:pt x="5464" y="36882"/>
                </a:lnTo>
                <a:lnTo>
                  <a:pt x="1505" y="33683"/>
                </a:lnTo>
                <a:lnTo>
                  <a:pt x="0" y="32466"/>
                </a:lnTo>
                <a:lnTo>
                  <a:pt x="0" y="0"/>
                </a:lnTo>
                <a:lnTo>
                  <a:pt x="19595" y="17807"/>
                </a:lnTo>
                <a:lnTo>
                  <a:pt x="36772" y="33413"/>
                </a:lnTo>
                <a:lnTo>
                  <a:pt x="51758" y="47024"/>
                </a:lnTo>
                <a:lnTo>
                  <a:pt x="64780" y="58842"/>
                </a:lnTo>
                <a:lnTo>
                  <a:pt x="76066" y="69073"/>
                </a:lnTo>
                <a:lnTo>
                  <a:pt x="85844" y="77921"/>
                </a:lnTo>
                <a:lnTo>
                  <a:pt x="94342" y="85591"/>
                </a:lnTo>
                <a:lnTo>
                  <a:pt x="101787" y="92287"/>
                </a:lnTo>
                <a:lnTo>
                  <a:pt x="108408" y="98213"/>
                </a:lnTo>
                <a:lnTo>
                  <a:pt x="120085" y="108576"/>
                </a:lnTo>
                <a:lnTo>
                  <a:pt x="131195" y="118314"/>
                </a:lnTo>
                <a:lnTo>
                  <a:pt x="143561" y="129063"/>
                </a:lnTo>
                <a:lnTo>
                  <a:pt x="157882" y="141239"/>
                </a:lnTo>
                <a:lnTo>
                  <a:pt x="166570" y="147799"/>
                </a:lnTo>
                <a:lnTo>
                  <a:pt x="175360" y="153641"/>
                </a:lnTo>
                <a:lnTo>
                  <a:pt x="184441" y="158851"/>
                </a:lnTo>
                <a:lnTo>
                  <a:pt x="194001" y="163516"/>
                </a:lnTo>
                <a:lnTo>
                  <a:pt x="204229" y="167723"/>
                </a:lnTo>
                <a:lnTo>
                  <a:pt x="215314" y="171557"/>
                </a:lnTo>
                <a:lnTo>
                  <a:pt x="227445" y="175105"/>
                </a:lnTo>
                <a:lnTo>
                  <a:pt x="240810" y="178453"/>
                </a:lnTo>
                <a:lnTo>
                  <a:pt x="255599" y="181689"/>
                </a:lnTo>
                <a:lnTo>
                  <a:pt x="271998" y="184897"/>
                </a:lnTo>
                <a:lnTo>
                  <a:pt x="290198" y="188164"/>
                </a:lnTo>
                <a:lnTo>
                  <a:pt x="293807" y="188787"/>
                </a:lnTo>
                <a:lnTo>
                  <a:pt x="315153" y="192523"/>
                </a:lnTo>
                <a:lnTo>
                  <a:pt x="335175" y="195959"/>
                </a:lnTo>
                <a:lnTo>
                  <a:pt x="353715" y="199083"/>
                </a:lnTo>
                <a:lnTo>
                  <a:pt x="370614" y="201880"/>
                </a:lnTo>
                <a:lnTo>
                  <a:pt x="385713" y="204338"/>
                </a:lnTo>
                <a:lnTo>
                  <a:pt x="398855" y="206444"/>
                </a:lnTo>
                <a:lnTo>
                  <a:pt x="409880" y="208185"/>
                </a:lnTo>
                <a:lnTo>
                  <a:pt x="418631" y="209547"/>
                </a:lnTo>
                <a:lnTo>
                  <a:pt x="424949" y="210517"/>
                </a:lnTo>
                <a:lnTo>
                  <a:pt x="429688" y="211233"/>
                </a:lnTo>
                <a:lnTo>
                  <a:pt x="429688" y="218448"/>
                </a:lnTo>
                <a:lnTo>
                  <a:pt x="411594" y="215517"/>
                </a:lnTo>
                <a:lnTo>
                  <a:pt x="396510" y="213076"/>
                </a:lnTo>
                <a:lnTo>
                  <a:pt x="383798" y="211023"/>
                </a:lnTo>
                <a:lnTo>
                  <a:pt x="372819" y="209257"/>
                </a:lnTo>
                <a:lnTo>
                  <a:pt x="362937" y="207676"/>
                </a:lnTo>
                <a:lnTo>
                  <a:pt x="353514" y="206181"/>
                </a:lnTo>
                <a:lnTo>
                  <a:pt x="343913" y="204668"/>
                </a:lnTo>
                <a:lnTo>
                  <a:pt x="333496" y="203038"/>
                </a:lnTo>
                <a:lnTo>
                  <a:pt x="321626" y="201188"/>
                </a:lnTo>
                <a:lnTo>
                  <a:pt x="307666" y="199018"/>
                </a:lnTo>
                <a:lnTo>
                  <a:pt x="293406" y="196804"/>
                </a:lnTo>
                <a:lnTo>
                  <a:pt x="277612" y="194384"/>
                </a:lnTo>
                <a:lnTo>
                  <a:pt x="262745" y="192103"/>
                </a:lnTo>
                <a:lnTo>
                  <a:pt x="248727" y="189846"/>
                </a:lnTo>
                <a:lnTo>
                  <a:pt x="235480" y="187496"/>
                </a:lnTo>
                <a:lnTo>
                  <a:pt x="222929" y="184937"/>
                </a:lnTo>
                <a:lnTo>
                  <a:pt x="210995" y="182055"/>
                </a:lnTo>
                <a:lnTo>
                  <a:pt x="199601" y="178732"/>
                </a:lnTo>
                <a:lnTo>
                  <a:pt x="188669" y="174853"/>
                </a:lnTo>
                <a:lnTo>
                  <a:pt x="178124" y="170302"/>
                </a:lnTo>
                <a:lnTo>
                  <a:pt x="167887" y="164964"/>
                </a:lnTo>
                <a:lnTo>
                  <a:pt x="157880" y="158721"/>
                </a:lnTo>
                <a:lnTo>
                  <a:pt x="149108" y="152312"/>
                </a:lnTo>
                <a:lnTo>
                  <a:pt x="139500" y="144675"/>
                </a:lnTo>
                <a:lnTo>
                  <a:pt x="128591" y="135969"/>
                </a:lnTo>
                <a:lnTo>
                  <a:pt x="116671" y="126429"/>
                </a:lnTo>
                <a:lnTo>
                  <a:pt x="104029" y="116290"/>
                </a:lnTo>
                <a:lnTo>
                  <a:pt x="90954" y="105788"/>
                </a:lnTo>
                <a:lnTo>
                  <a:pt x="77734" y="95157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93574" y="636067"/>
            <a:ext cx="429688" cy="190791"/>
          </a:xfrm>
          <a:custGeom>
            <a:avLst/>
            <a:gdLst/>
            <a:ahLst/>
            <a:cxnLst/>
            <a:rect l="l" t="t" r="r" b="b"/>
            <a:pathLst>
              <a:path w="429688" h="190791">
                <a:moveTo>
                  <a:pt x="23820" y="18433"/>
                </a:moveTo>
                <a:lnTo>
                  <a:pt x="44472" y="34414"/>
                </a:lnTo>
                <a:lnTo>
                  <a:pt x="62232" y="48153"/>
                </a:lnTo>
                <a:lnTo>
                  <a:pt x="77375" y="59864"/>
                </a:lnTo>
                <a:lnTo>
                  <a:pt x="90177" y="69757"/>
                </a:lnTo>
                <a:lnTo>
                  <a:pt x="100913" y="78044"/>
                </a:lnTo>
                <a:lnTo>
                  <a:pt x="117289" y="90648"/>
                </a:lnTo>
                <a:lnTo>
                  <a:pt x="128706" y="99370"/>
                </a:lnTo>
                <a:lnTo>
                  <a:pt x="141355" y="108880"/>
                </a:lnTo>
                <a:lnTo>
                  <a:pt x="155168" y="118877"/>
                </a:lnTo>
                <a:lnTo>
                  <a:pt x="168928" y="127614"/>
                </a:lnTo>
                <a:lnTo>
                  <a:pt x="186038" y="136454"/>
                </a:lnTo>
                <a:lnTo>
                  <a:pt x="207896" y="145110"/>
                </a:lnTo>
                <a:lnTo>
                  <a:pt x="221043" y="149282"/>
                </a:lnTo>
                <a:lnTo>
                  <a:pt x="235902" y="153301"/>
                </a:lnTo>
                <a:lnTo>
                  <a:pt x="252646" y="157133"/>
                </a:lnTo>
                <a:lnTo>
                  <a:pt x="271451" y="160741"/>
                </a:lnTo>
                <a:lnTo>
                  <a:pt x="292493" y="164091"/>
                </a:lnTo>
                <a:lnTo>
                  <a:pt x="317983" y="167734"/>
                </a:lnTo>
                <a:lnTo>
                  <a:pt x="339506" y="170783"/>
                </a:lnTo>
                <a:lnTo>
                  <a:pt x="358763" y="173486"/>
                </a:lnTo>
                <a:lnTo>
                  <a:pt x="375741" y="175849"/>
                </a:lnTo>
                <a:lnTo>
                  <a:pt x="390425" y="177875"/>
                </a:lnTo>
                <a:lnTo>
                  <a:pt x="412861" y="180931"/>
                </a:lnTo>
                <a:lnTo>
                  <a:pt x="428981" y="183083"/>
                </a:lnTo>
                <a:lnTo>
                  <a:pt x="429688" y="183176"/>
                </a:lnTo>
                <a:lnTo>
                  <a:pt x="429688" y="190791"/>
                </a:lnTo>
                <a:lnTo>
                  <a:pt x="409012" y="187838"/>
                </a:lnTo>
                <a:lnTo>
                  <a:pt x="391896" y="185399"/>
                </a:lnTo>
                <a:lnTo>
                  <a:pt x="377690" y="183383"/>
                </a:lnTo>
                <a:lnTo>
                  <a:pt x="365741" y="181703"/>
                </a:lnTo>
                <a:lnTo>
                  <a:pt x="355399" y="180271"/>
                </a:lnTo>
                <a:lnTo>
                  <a:pt x="346012" y="178997"/>
                </a:lnTo>
                <a:lnTo>
                  <a:pt x="336929" y="177792"/>
                </a:lnTo>
                <a:lnTo>
                  <a:pt x="327497" y="176569"/>
                </a:lnTo>
                <a:lnTo>
                  <a:pt x="317067" y="175238"/>
                </a:lnTo>
                <a:lnTo>
                  <a:pt x="304985" y="173711"/>
                </a:lnTo>
                <a:lnTo>
                  <a:pt x="294208" y="172354"/>
                </a:lnTo>
                <a:lnTo>
                  <a:pt x="280751" y="170786"/>
                </a:lnTo>
                <a:lnTo>
                  <a:pt x="267754" y="169256"/>
                </a:lnTo>
                <a:lnTo>
                  <a:pt x="255148" y="167645"/>
                </a:lnTo>
                <a:lnTo>
                  <a:pt x="242861" y="165837"/>
                </a:lnTo>
                <a:lnTo>
                  <a:pt x="230821" y="163713"/>
                </a:lnTo>
                <a:lnTo>
                  <a:pt x="218958" y="161157"/>
                </a:lnTo>
                <a:lnTo>
                  <a:pt x="207201" y="158052"/>
                </a:lnTo>
                <a:lnTo>
                  <a:pt x="195479" y="154279"/>
                </a:lnTo>
                <a:lnTo>
                  <a:pt x="183720" y="149721"/>
                </a:lnTo>
                <a:lnTo>
                  <a:pt x="171855" y="144262"/>
                </a:lnTo>
                <a:lnTo>
                  <a:pt x="159811" y="137783"/>
                </a:lnTo>
                <a:lnTo>
                  <a:pt x="149509" y="131470"/>
                </a:lnTo>
                <a:lnTo>
                  <a:pt x="138744" y="124393"/>
                </a:lnTo>
                <a:lnTo>
                  <a:pt x="126683" y="116374"/>
                </a:lnTo>
                <a:lnTo>
                  <a:pt x="113652" y="107644"/>
                </a:lnTo>
                <a:lnTo>
                  <a:pt x="99982" y="98433"/>
                </a:lnTo>
                <a:lnTo>
                  <a:pt x="86001" y="88971"/>
                </a:lnTo>
                <a:lnTo>
                  <a:pt x="72038" y="79487"/>
                </a:lnTo>
                <a:lnTo>
                  <a:pt x="58422" y="70213"/>
                </a:lnTo>
                <a:lnTo>
                  <a:pt x="45482" y="61379"/>
                </a:lnTo>
                <a:lnTo>
                  <a:pt x="33546" y="53214"/>
                </a:lnTo>
                <a:lnTo>
                  <a:pt x="22944" y="45950"/>
                </a:lnTo>
                <a:lnTo>
                  <a:pt x="14005" y="39816"/>
                </a:lnTo>
                <a:lnTo>
                  <a:pt x="2429" y="31858"/>
                </a:lnTo>
                <a:lnTo>
                  <a:pt x="0" y="0"/>
                </a:lnTo>
                <a:lnTo>
                  <a:pt x="23820" y="18433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93574" y="690979"/>
            <a:ext cx="429688" cy="164337"/>
          </a:xfrm>
          <a:custGeom>
            <a:avLst/>
            <a:gdLst/>
            <a:ahLst/>
            <a:cxnLst/>
            <a:rect l="l" t="t" r="r" b="b"/>
            <a:pathLst>
              <a:path w="429688" h="164337">
                <a:moveTo>
                  <a:pt x="28576" y="44000"/>
                </a:moveTo>
                <a:lnTo>
                  <a:pt x="18078" y="38065"/>
                </a:lnTo>
                <a:lnTo>
                  <a:pt x="9661" y="33303"/>
                </a:lnTo>
                <a:lnTo>
                  <a:pt x="3734" y="29947"/>
                </a:lnTo>
                <a:lnTo>
                  <a:pt x="708" y="28232"/>
                </a:lnTo>
                <a:lnTo>
                  <a:pt x="0" y="0"/>
                </a:lnTo>
                <a:lnTo>
                  <a:pt x="25220" y="16332"/>
                </a:lnTo>
                <a:lnTo>
                  <a:pt x="46892" y="30361"/>
                </a:lnTo>
                <a:lnTo>
                  <a:pt x="65343" y="42296"/>
                </a:lnTo>
                <a:lnTo>
                  <a:pt x="80903" y="52344"/>
                </a:lnTo>
                <a:lnTo>
                  <a:pt x="93902" y="60716"/>
                </a:lnTo>
                <a:lnTo>
                  <a:pt x="104671" y="67620"/>
                </a:lnTo>
                <a:lnTo>
                  <a:pt x="113537" y="73265"/>
                </a:lnTo>
                <a:lnTo>
                  <a:pt x="120831" y="77860"/>
                </a:lnTo>
                <a:lnTo>
                  <a:pt x="126883" y="81613"/>
                </a:lnTo>
                <a:lnTo>
                  <a:pt x="132022" y="84734"/>
                </a:lnTo>
                <a:lnTo>
                  <a:pt x="136577" y="87430"/>
                </a:lnTo>
                <a:lnTo>
                  <a:pt x="140879" y="89913"/>
                </a:lnTo>
                <a:lnTo>
                  <a:pt x="145257" y="92389"/>
                </a:lnTo>
                <a:lnTo>
                  <a:pt x="149909" y="94995"/>
                </a:lnTo>
                <a:lnTo>
                  <a:pt x="156083" y="98390"/>
                </a:lnTo>
                <a:lnTo>
                  <a:pt x="162640" y="102078"/>
                </a:lnTo>
                <a:lnTo>
                  <a:pt x="177752" y="110072"/>
                </a:lnTo>
                <a:lnTo>
                  <a:pt x="186734" y="114250"/>
                </a:lnTo>
                <a:lnTo>
                  <a:pt x="196951" y="118465"/>
                </a:lnTo>
                <a:lnTo>
                  <a:pt x="208616" y="122652"/>
                </a:lnTo>
                <a:lnTo>
                  <a:pt x="221942" y="126746"/>
                </a:lnTo>
                <a:lnTo>
                  <a:pt x="237141" y="130685"/>
                </a:lnTo>
                <a:lnTo>
                  <a:pt x="254429" y="134404"/>
                </a:lnTo>
                <a:lnTo>
                  <a:pt x="274016" y="137839"/>
                </a:lnTo>
                <a:lnTo>
                  <a:pt x="294208" y="140689"/>
                </a:lnTo>
                <a:lnTo>
                  <a:pt x="318671" y="143767"/>
                </a:lnTo>
                <a:lnTo>
                  <a:pt x="340622" y="146518"/>
                </a:lnTo>
                <a:lnTo>
                  <a:pt x="360088" y="148948"/>
                </a:lnTo>
                <a:lnTo>
                  <a:pt x="377097" y="151062"/>
                </a:lnTo>
                <a:lnTo>
                  <a:pt x="391675" y="152867"/>
                </a:lnTo>
                <a:lnTo>
                  <a:pt x="403849" y="154368"/>
                </a:lnTo>
                <a:lnTo>
                  <a:pt x="413647" y="155570"/>
                </a:lnTo>
                <a:lnTo>
                  <a:pt x="426223" y="157104"/>
                </a:lnTo>
                <a:lnTo>
                  <a:pt x="429688" y="157523"/>
                </a:lnTo>
                <a:lnTo>
                  <a:pt x="429688" y="164337"/>
                </a:lnTo>
                <a:lnTo>
                  <a:pt x="410318" y="162298"/>
                </a:lnTo>
                <a:lnTo>
                  <a:pt x="394240" y="160605"/>
                </a:lnTo>
                <a:lnTo>
                  <a:pt x="380801" y="159188"/>
                </a:lnTo>
                <a:lnTo>
                  <a:pt x="359218" y="156907"/>
                </a:lnTo>
                <a:lnTo>
                  <a:pt x="340333" y="154897"/>
                </a:lnTo>
                <a:lnTo>
                  <a:pt x="318909" y="152602"/>
                </a:lnTo>
                <a:lnTo>
                  <a:pt x="305608" y="151175"/>
                </a:lnTo>
                <a:lnTo>
                  <a:pt x="279011" y="148224"/>
                </a:lnTo>
                <a:lnTo>
                  <a:pt x="264960" y="146406"/>
                </a:lnTo>
                <a:lnTo>
                  <a:pt x="251569" y="144405"/>
                </a:lnTo>
                <a:lnTo>
                  <a:pt x="238754" y="142171"/>
                </a:lnTo>
                <a:lnTo>
                  <a:pt x="214508" y="136815"/>
                </a:lnTo>
                <a:lnTo>
                  <a:pt x="191541" y="129951"/>
                </a:lnTo>
                <a:lnTo>
                  <a:pt x="169173" y="121191"/>
                </a:lnTo>
                <a:lnTo>
                  <a:pt x="149108" y="111428"/>
                </a:lnTo>
                <a:lnTo>
                  <a:pt x="125916" y="98643"/>
                </a:lnTo>
                <a:lnTo>
                  <a:pt x="112322" y="91075"/>
                </a:lnTo>
                <a:lnTo>
                  <a:pt x="97941" y="83037"/>
                </a:lnTo>
                <a:lnTo>
                  <a:pt x="83183" y="74763"/>
                </a:lnTo>
                <a:lnTo>
                  <a:pt x="68458" y="66488"/>
                </a:lnTo>
                <a:lnTo>
                  <a:pt x="54175" y="58445"/>
                </a:lnTo>
                <a:lnTo>
                  <a:pt x="40744" y="50871"/>
                </a:lnTo>
                <a:lnTo>
                  <a:pt x="28576" y="44000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93574" y="745491"/>
            <a:ext cx="430088" cy="137883"/>
          </a:xfrm>
          <a:custGeom>
            <a:avLst/>
            <a:gdLst/>
            <a:ahLst/>
            <a:cxnLst/>
            <a:rect l="l" t="t" r="r" b="b"/>
            <a:pathLst>
              <a:path w="430088" h="137883">
                <a:moveTo>
                  <a:pt x="400" y="0"/>
                </a:moveTo>
                <a:lnTo>
                  <a:pt x="23804" y="12458"/>
                </a:lnTo>
                <a:lnTo>
                  <a:pt x="43779" y="23088"/>
                </a:lnTo>
                <a:lnTo>
                  <a:pt x="60713" y="32089"/>
                </a:lnTo>
                <a:lnTo>
                  <a:pt x="74989" y="39663"/>
                </a:lnTo>
                <a:lnTo>
                  <a:pt x="97111" y="51334"/>
                </a:lnTo>
                <a:lnTo>
                  <a:pt x="113229" y="59708"/>
                </a:lnTo>
                <a:lnTo>
                  <a:pt x="126425" y="66393"/>
                </a:lnTo>
                <a:lnTo>
                  <a:pt x="139782" y="72996"/>
                </a:lnTo>
                <a:lnTo>
                  <a:pt x="160118" y="82834"/>
                </a:lnTo>
                <a:lnTo>
                  <a:pt x="181128" y="91707"/>
                </a:lnTo>
                <a:lnTo>
                  <a:pt x="202719" y="99080"/>
                </a:lnTo>
                <a:lnTo>
                  <a:pt x="225923" y="105201"/>
                </a:lnTo>
                <a:lnTo>
                  <a:pt x="251775" y="110317"/>
                </a:lnTo>
                <a:lnTo>
                  <a:pt x="266017" y="112575"/>
                </a:lnTo>
                <a:lnTo>
                  <a:pt x="281308" y="114673"/>
                </a:lnTo>
                <a:lnTo>
                  <a:pt x="312401" y="118345"/>
                </a:lnTo>
                <a:lnTo>
                  <a:pt x="330536" y="120399"/>
                </a:lnTo>
                <a:lnTo>
                  <a:pt x="348241" y="122366"/>
                </a:lnTo>
                <a:lnTo>
                  <a:pt x="365147" y="124213"/>
                </a:lnTo>
                <a:lnTo>
                  <a:pt x="380882" y="125909"/>
                </a:lnTo>
                <a:lnTo>
                  <a:pt x="407362" y="128714"/>
                </a:lnTo>
                <a:lnTo>
                  <a:pt x="424717" y="130518"/>
                </a:lnTo>
                <a:lnTo>
                  <a:pt x="430088" y="131069"/>
                </a:lnTo>
                <a:lnTo>
                  <a:pt x="430088" y="137883"/>
                </a:lnTo>
                <a:lnTo>
                  <a:pt x="413345" y="136046"/>
                </a:lnTo>
                <a:lnTo>
                  <a:pt x="399357" y="134518"/>
                </a:lnTo>
                <a:lnTo>
                  <a:pt x="387468" y="133233"/>
                </a:lnTo>
                <a:lnTo>
                  <a:pt x="377024" y="132125"/>
                </a:lnTo>
                <a:lnTo>
                  <a:pt x="367367" y="131128"/>
                </a:lnTo>
                <a:lnTo>
                  <a:pt x="357843" y="130177"/>
                </a:lnTo>
                <a:lnTo>
                  <a:pt x="347796" y="129205"/>
                </a:lnTo>
                <a:lnTo>
                  <a:pt x="336570" y="128148"/>
                </a:lnTo>
                <a:lnTo>
                  <a:pt x="323509" y="126939"/>
                </a:lnTo>
                <a:lnTo>
                  <a:pt x="307958" y="125512"/>
                </a:lnTo>
                <a:lnTo>
                  <a:pt x="294208" y="124255"/>
                </a:lnTo>
                <a:lnTo>
                  <a:pt x="277213" y="122669"/>
                </a:lnTo>
                <a:lnTo>
                  <a:pt x="261948" y="121157"/>
                </a:lnTo>
                <a:lnTo>
                  <a:pt x="248142" y="119631"/>
                </a:lnTo>
                <a:lnTo>
                  <a:pt x="235526" y="118004"/>
                </a:lnTo>
                <a:lnTo>
                  <a:pt x="223829" y="116190"/>
                </a:lnTo>
                <a:lnTo>
                  <a:pt x="212780" y="114103"/>
                </a:lnTo>
                <a:lnTo>
                  <a:pt x="202110" y="111656"/>
                </a:lnTo>
                <a:lnTo>
                  <a:pt x="191548" y="108762"/>
                </a:lnTo>
                <a:lnTo>
                  <a:pt x="180824" y="105336"/>
                </a:lnTo>
                <a:lnTo>
                  <a:pt x="169667" y="101289"/>
                </a:lnTo>
                <a:lnTo>
                  <a:pt x="157807" y="96537"/>
                </a:lnTo>
                <a:lnTo>
                  <a:pt x="138067" y="88038"/>
                </a:lnTo>
                <a:lnTo>
                  <a:pt x="124930" y="82272"/>
                </a:lnTo>
                <a:lnTo>
                  <a:pt x="110559" y="75906"/>
                </a:lnTo>
                <a:lnTo>
                  <a:pt x="95413" y="69152"/>
                </a:lnTo>
                <a:lnTo>
                  <a:pt x="79950" y="62223"/>
                </a:lnTo>
                <a:lnTo>
                  <a:pt x="64632" y="55333"/>
                </a:lnTo>
                <a:lnTo>
                  <a:pt x="49916" y="48694"/>
                </a:lnTo>
                <a:lnTo>
                  <a:pt x="36263" y="42519"/>
                </a:lnTo>
                <a:lnTo>
                  <a:pt x="24132" y="37022"/>
                </a:lnTo>
                <a:lnTo>
                  <a:pt x="13982" y="32414"/>
                </a:lnTo>
                <a:lnTo>
                  <a:pt x="1467" y="26721"/>
                </a:lnTo>
                <a:lnTo>
                  <a:pt x="0" y="26053"/>
                </a:lnTo>
                <a:lnTo>
                  <a:pt x="400" y="0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93574" y="801206"/>
            <a:ext cx="429688" cy="111028"/>
          </a:xfrm>
          <a:custGeom>
            <a:avLst/>
            <a:gdLst/>
            <a:ahLst/>
            <a:cxnLst/>
            <a:rect l="l" t="t" r="r" b="b"/>
            <a:pathLst>
              <a:path w="429688" h="111028">
                <a:moveTo>
                  <a:pt x="19013" y="31304"/>
                </a:moveTo>
                <a:lnTo>
                  <a:pt x="9938" y="28226"/>
                </a:lnTo>
                <a:lnTo>
                  <a:pt x="3560" y="26061"/>
                </a:lnTo>
                <a:lnTo>
                  <a:pt x="319" y="24959"/>
                </a:lnTo>
                <a:lnTo>
                  <a:pt x="0" y="24851"/>
                </a:lnTo>
                <a:lnTo>
                  <a:pt x="400" y="0"/>
                </a:lnTo>
                <a:lnTo>
                  <a:pt x="19559" y="8047"/>
                </a:lnTo>
                <a:lnTo>
                  <a:pt x="35896" y="14903"/>
                </a:lnTo>
                <a:lnTo>
                  <a:pt x="49846" y="20746"/>
                </a:lnTo>
                <a:lnTo>
                  <a:pt x="61848" y="25754"/>
                </a:lnTo>
                <a:lnTo>
                  <a:pt x="72337" y="30104"/>
                </a:lnTo>
                <a:lnTo>
                  <a:pt x="81750" y="33975"/>
                </a:lnTo>
                <a:lnTo>
                  <a:pt x="90524" y="37545"/>
                </a:lnTo>
                <a:lnTo>
                  <a:pt x="99095" y="40991"/>
                </a:lnTo>
                <a:lnTo>
                  <a:pt x="107900" y="44491"/>
                </a:lnTo>
                <a:lnTo>
                  <a:pt x="117377" y="48224"/>
                </a:lnTo>
                <a:lnTo>
                  <a:pt x="127960" y="52367"/>
                </a:lnTo>
                <a:lnTo>
                  <a:pt x="140088" y="57098"/>
                </a:lnTo>
                <a:lnTo>
                  <a:pt x="149909" y="60925"/>
                </a:lnTo>
                <a:lnTo>
                  <a:pt x="165308" y="66560"/>
                </a:lnTo>
                <a:lnTo>
                  <a:pt x="180086" y="71325"/>
                </a:lnTo>
                <a:lnTo>
                  <a:pt x="194265" y="75310"/>
                </a:lnTo>
                <a:lnTo>
                  <a:pt x="207862" y="78606"/>
                </a:lnTo>
                <a:lnTo>
                  <a:pt x="220899" y="81303"/>
                </a:lnTo>
                <a:lnTo>
                  <a:pt x="233396" y="83490"/>
                </a:lnTo>
                <a:lnTo>
                  <a:pt x="245372" y="85259"/>
                </a:lnTo>
                <a:lnTo>
                  <a:pt x="256846" y="86699"/>
                </a:lnTo>
                <a:lnTo>
                  <a:pt x="267840" y="87900"/>
                </a:lnTo>
                <a:lnTo>
                  <a:pt x="278372" y="88953"/>
                </a:lnTo>
                <a:lnTo>
                  <a:pt x="288464" y="89948"/>
                </a:lnTo>
                <a:lnTo>
                  <a:pt x="294608" y="90586"/>
                </a:lnTo>
                <a:lnTo>
                  <a:pt x="313119" y="92433"/>
                </a:lnTo>
                <a:lnTo>
                  <a:pt x="327712" y="93902"/>
                </a:lnTo>
                <a:lnTo>
                  <a:pt x="344417" y="95587"/>
                </a:lnTo>
                <a:lnTo>
                  <a:pt x="362150" y="97378"/>
                </a:lnTo>
                <a:lnTo>
                  <a:pt x="379826" y="99165"/>
                </a:lnTo>
                <a:lnTo>
                  <a:pt x="396360" y="100838"/>
                </a:lnTo>
                <a:lnTo>
                  <a:pt x="410667" y="102287"/>
                </a:lnTo>
                <a:lnTo>
                  <a:pt x="428264" y="104069"/>
                </a:lnTo>
                <a:lnTo>
                  <a:pt x="429688" y="104214"/>
                </a:lnTo>
                <a:lnTo>
                  <a:pt x="429688" y="111028"/>
                </a:lnTo>
                <a:lnTo>
                  <a:pt x="411551" y="109593"/>
                </a:lnTo>
                <a:lnTo>
                  <a:pt x="396467" y="108397"/>
                </a:lnTo>
                <a:lnTo>
                  <a:pt x="372804" y="106502"/>
                </a:lnTo>
                <a:lnTo>
                  <a:pt x="353398" y="104904"/>
                </a:lnTo>
                <a:lnTo>
                  <a:pt x="332946" y="103164"/>
                </a:lnTo>
                <a:lnTo>
                  <a:pt x="306146" y="100842"/>
                </a:lnTo>
                <a:lnTo>
                  <a:pt x="278249" y="98409"/>
                </a:lnTo>
                <a:lnTo>
                  <a:pt x="263706" y="97089"/>
                </a:lnTo>
                <a:lnTo>
                  <a:pt x="250339" y="95775"/>
                </a:lnTo>
                <a:lnTo>
                  <a:pt x="226174" y="92896"/>
                </a:lnTo>
                <a:lnTo>
                  <a:pt x="203838" y="89223"/>
                </a:lnTo>
                <a:lnTo>
                  <a:pt x="181411" y="84207"/>
                </a:lnTo>
                <a:lnTo>
                  <a:pt x="156977" y="77302"/>
                </a:lnTo>
                <a:lnTo>
                  <a:pt x="135947" y="70510"/>
                </a:lnTo>
                <a:lnTo>
                  <a:pt x="121125" y="65610"/>
                </a:lnTo>
                <a:lnTo>
                  <a:pt x="105482" y="60406"/>
                </a:lnTo>
                <a:lnTo>
                  <a:pt x="89458" y="55050"/>
                </a:lnTo>
                <a:lnTo>
                  <a:pt x="73493" y="49693"/>
                </a:lnTo>
                <a:lnTo>
                  <a:pt x="58025" y="44488"/>
                </a:lnTo>
                <a:lnTo>
                  <a:pt x="43497" y="39587"/>
                </a:lnTo>
                <a:lnTo>
                  <a:pt x="30346" y="35141"/>
                </a:lnTo>
                <a:lnTo>
                  <a:pt x="19013" y="31304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93574" y="857722"/>
            <a:ext cx="429688" cy="82970"/>
          </a:xfrm>
          <a:custGeom>
            <a:avLst/>
            <a:gdLst/>
            <a:ahLst/>
            <a:cxnLst/>
            <a:rect l="l" t="t" r="r" b="b"/>
            <a:pathLst>
              <a:path w="429688" h="82970">
                <a:moveTo>
                  <a:pt x="18446" y="27528"/>
                </a:moveTo>
                <a:lnTo>
                  <a:pt x="8840" y="25301"/>
                </a:lnTo>
                <a:lnTo>
                  <a:pt x="2489" y="23826"/>
                </a:lnTo>
                <a:lnTo>
                  <a:pt x="12" y="23250"/>
                </a:lnTo>
                <a:lnTo>
                  <a:pt x="400" y="0"/>
                </a:lnTo>
                <a:lnTo>
                  <a:pt x="20512" y="6068"/>
                </a:lnTo>
                <a:lnTo>
                  <a:pt x="37549" y="11199"/>
                </a:lnTo>
                <a:lnTo>
                  <a:pt x="51999" y="15533"/>
                </a:lnTo>
                <a:lnTo>
                  <a:pt x="64354" y="19208"/>
                </a:lnTo>
                <a:lnTo>
                  <a:pt x="75101" y="22364"/>
                </a:lnTo>
                <a:lnTo>
                  <a:pt x="84730" y="25140"/>
                </a:lnTo>
                <a:lnTo>
                  <a:pt x="93731" y="27674"/>
                </a:lnTo>
                <a:lnTo>
                  <a:pt x="102593" y="30105"/>
                </a:lnTo>
                <a:lnTo>
                  <a:pt x="111806" y="32574"/>
                </a:lnTo>
                <a:lnTo>
                  <a:pt x="121858" y="35218"/>
                </a:lnTo>
                <a:lnTo>
                  <a:pt x="133239" y="38177"/>
                </a:lnTo>
                <a:lnTo>
                  <a:pt x="146439" y="41590"/>
                </a:lnTo>
                <a:lnTo>
                  <a:pt x="165610" y="46344"/>
                </a:lnTo>
                <a:lnTo>
                  <a:pt x="180988" y="49804"/>
                </a:lnTo>
                <a:lnTo>
                  <a:pt x="195956" y="52883"/>
                </a:lnTo>
                <a:lnTo>
                  <a:pt x="210427" y="55599"/>
                </a:lnTo>
                <a:lnTo>
                  <a:pt x="224314" y="57968"/>
                </a:lnTo>
                <a:lnTo>
                  <a:pt x="237528" y="60008"/>
                </a:lnTo>
                <a:lnTo>
                  <a:pt x="249983" y="61737"/>
                </a:lnTo>
                <a:lnTo>
                  <a:pt x="261591" y="63170"/>
                </a:lnTo>
                <a:lnTo>
                  <a:pt x="272263" y="64327"/>
                </a:lnTo>
                <a:lnTo>
                  <a:pt x="281913" y="65223"/>
                </a:lnTo>
                <a:lnTo>
                  <a:pt x="294608" y="66135"/>
                </a:lnTo>
                <a:lnTo>
                  <a:pt x="304427" y="66856"/>
                </a:lnTo>
                <a:lnTo>
                  <a:pt x="317490" y="67841"/>
                </a:lnTo>
                <a:lnTo>
                  <a:pt x="332878" y="69018"/>
                </a:lnTo>
                <a:lnTo>
                  <a:pt x="349671" y="70313"/>
                </a:lnTo>
                <a:lnTo>
                  <a:pt x="366951" y="71653"/>
                </a:lnTo>
                <a:lnTo>
                  <a:pt x="383798" y="72965"/>
                </a:lnTo>
                <a:lnTo>
                  <a:pt x="399293" y="74174"/>
                </a:lnTo>
                <a:lnTo>
                  <a:pt x="412517" y="75209"/>
                </a:lnTo>
                <a:lnTo>
                  <a:pt x="422551" y="75996"/>
                </a:lnTo>
                <a:lnTo>
                  <a:pt x="428475" y="76461"/>
                </a:lnTo>
                <a:lnTo>
                  <a:pt x="429688" y="76557"/>
                </a:lnTo>
                <a:lnTo>
                  <a:pt x="429688" y="82970"/>
                </a:lnTo>
                <a:lnTo>
                  <a:pt x="414183" y="81943"/>
                </a:lnTo>
                <a:lnTo>
                  <a:pt x="401190" y="81081"/>
                </a:lnTo>
                <a:lnTo>
                  <a:pt x="390044" y="80339"/>
                </a:lnTo>
                <a:lnTo>
                  <a:pt x="380079" y="79672"/>
                </a:lnTo>
                <a:lnTo>
                  <a:pt x="370631" y="79034"/>
                </a:lnTo>
                <a:lnTo>
                  <a:pt x="361034" y="78380"/>
                </a:lnTo>
                <a:lnTo>
                  <a:pt x="350624" y="77665"/>
                </a:lnTo>
                <a:lnTo>
                  <a:pt x="338735" y="76843"/>
                </a:lnTo>
                <a:lnTo>
                  <a:pt x="324703" y="75870"/>
                </a:lnTo>
                <a:lnTo>
                  <a:pt x="307863" y="74700"/>
                </a:lnTo>
                <a:lnTo>
                  <a:pt x="294208" y="73751"/>
                </a:lnTo>
                <a:lnTo>
                  <a:pt x="278648" y="72683"/>
                </a:lnTo>
                <a:lnTo>
                  <a:pt x="263640" y="71570"/>
                </a:lnTo>
                <a:lnTo>
                  <a:pt x="249187" y="70405"/>
                </a:lnTo>
                <a:lnTo>
                  <a:pt x="235292" y="69179"/>
                </a:lnTo>
                <a:lnTo>
                  <a:pt x="221959" y="67884"/>
                </a:lnTo>
                <a:lnTo>
                  <a:pt x="209191" y="66514"/>
                </a:lnTo>
                <a:lnTo>
                  <a:pt x="196990" y="65058"/>
                </a:lnTo>
                <a:lnTo>
                  <a:pt x="185360" y="63511"/>
                </a:lnTo>
                <a:lnTo>
                  <a:pt x="174305" y="61863"/>
                </a:lnTo>
                <a:lnTo>
                  <a:pt x="163827" y="60106"/>
                </a:lnTo>
                <a:lnTo>
                  <a:pt x="153930" y="58234"/>
                </a:lnTo>
                <a:lnTo>
                  <a:pt x="138392" y="54896"/>
                </a:lnTo>
                <a:lnTo>
                  <a:pt x="124972" y="51911"/>
                </a:lnTo>
                <a:lnTo>
                  <a:pt x="109868" y="48509"/>
                </a:lnTo>
                <a:lnTo>
                  <a:pt x="93697" y="44836"/>
                </a:lnTo>
                <a:lnTo>
                  <a:pt x="77076" y="41039"/>
                </a:lnTo>
                <a:lnTo>
                  <a:pt x="60622" y="37263"/>
                </a:lnTo>
                <a:lnTo>
                  <a:pt x="44955" y="33656"/>
                </a:lnTo>
                <a:lnTo>
                  <a:pt x="30690" y="30362"/>
                </a:lnTo>
                <a:lnTo>
                  <a:pt x="18446" y="27528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93574" y="913436"/>
            <a:ext cx="430088" cy="56115"/>
          </a:xfrm>
          <a:custGeom>
            <a:avLst/>
            <a:gdLst/>
            <a:ahLst/>
            <a:cxnLst/>
            <a:rect l="l" t="t" r="r" b="b"/>
            <a:pathLst>
              <a:path w="430088" h="56115">
                <a:moveTo>
                  <a:pt x="16849" y="2869"/>
                </a:moveTo>
                <a:lnTo>
                  <a:pt x="31167" y="5305"/>
                </a:lnTo>
                <a:lnTo>
                  <a:pt x="43477" y="7394"/>
                </a:lnTo>
                <a:lnTo>
                  <a:pt x="54305" y="9224"/>
                </a:lnTo>
                <a:lnTo>
                  <a:pt x="64176" y="10881"/>
                </a:lnTo>
                <a:lnTo>
                  <a:pt x="73616" y="12452"/>
                </a:lnTo>
                <a:lnTo>
                  <a:pt x="83148" y="14025"/>
                </a:lnTo>
                <a:lnTo>
                  <a:pt x="93299" y="15687"/>
                </a:lnTo>
                <a:lnTo>
                  <a:pt x="104593" y="17524"/>
                </a:lnTo>
                <a:lnTo>
                  <a:pt x="117555" y="19624"/>
                </a:lnTo>
                <a:lnTo>
                  <a:pt x="132712" y="22074"/>
                </a:lnTo>
                <a:lnTo>
                  <a:pt x="149909" y="24851"/>
                </a:lnTo>
                <a:lnTo>
                  <a:pt x="165470" y="27195"/>
                </a:lnTo>
                <a:lnTo>
                  <a:pt x="181607" y="29383"/>
                </a:lnTo>
                <a:lnTo>
                  <a:pt x="197958" y="31404"/>
                </a:lnTo>
                <a:lnTo>
                  <a:pt x="214161" y="33249"/>
                </a:lnTo>
                <a:lnTo>
                  <a:pt x="229852" y="34908"/>
                </a:lnTo>
                <a:lnTo>
                  <a:pt x="244670" y="36371"/>
                </a:lnTo>
                <a:lnTo>
                  <a:pt x="258253" y="37629"/>
                </a:lnTo>
                <a:lnTo>
                  <a:pt x="270236" y="38672"/>
                </a:lnTo>
                <a:lnTo>
                  <a:pt x="280259" y="39490"/>
                </a:lnTo>
                <a:lnTo>
                  <a:pt x="292971" y="40414"/>
                </a:lnTo>
                <a:lnTo>
                  <a:pt x="294208" y="40483"/>
                </a:lnTo>
                <a:lnTo>
                  <a:pt x="299470" y="40791"/>
                </a:lnTo>
                <a:lnTo>
                  <a:pt x="309745" y="41437"/>
                </a:lnTo>
                <a:lnTo>
                  <a:pt x="323834" y="42342"/>
                </a:lnTo>
                <a:lnTo>
                  <a:pt x="340536" y="43425"/>
                </a:lnTo>
                <a:lnTo>
                  <a:pt x="358652" y="44607"/>
                </a:lnTo>
                <a:lnTo>
                  <a:pt x="376981" y="45807"/>
                </a:lnTo>
                <a:lnTo>
                  <a:pt x="394323" y="46945"/>
                </a:lnTo>
                <a:lnTo>
                  <a:pt x="409479" y="47942"/>
                </a:lnTo>
                <a:lnTo>
                  <a:pt x="421248" y="48718"/>
                </a:lnTo>
                <a:lnTo>
                  <a:pt x="428431" y="49191"/>
                </a:lnTo>
                <a:lnTo>
                  <a:pt x="430088" y="49301"/>
                </a:lnTo>
                <a:lnTo>
                  <a:pt x="430088" y="56115"/>
                </a:lnTo>
                <a:lnTo>
                  <a:pt x="409220" y="54990"/>
                </a:lnTo>
                <a:lnTo>
                  <a:pt x="391962" y="54060"/>
                </a:lnTo>
                <a:lnTo>
                  <a:pt x="377652" y="53290"/>
                </a:lnTo>
                <a:lnTo>
                  <a:pt x="365627" y="52645"/>
                </a:lnTo>
                <a:lnTo>
                  <a:pt x="355225" y="52089"/>
                </a:lnTo>
                <a:lnTo>
                  <a:pt x="345782" y="51589"/>
                </a:lnTo>
                <a:lnTo>
                  <a:pt x="336636" y="51107"/>
                </a:lnTo>
                <a:lnTo>
                  <a:pt x="327124" y="50609"/>
                </a:lnTo>
                <a:lnTo>
                  <a:pt x="316583" y="50061"/>
                </a:lnTo>
                <a:lnTo>
                  <a:pt x="304350" y="49426"/>
                </a:lnTo>
                <a:lnTo>
                  <a:pt x="294208" y="48900"/>
                </a:lnTo>
                <a:lnTo>
                  <a:pt x="279384" y="48058"/>
                </a:lnTo>
                <a:lnTo>
                  <a:pt x="264675" y="47215"/>
                </a:lnTo>
                <a:lnTo>
                  <a:pt x="250174" y="46373"/>
                </a:lnTo>
                <a:lnTo>
                  <a:pt x="235978" y="45530"/>
                </a:lnTo>
                <a:lnTo>
                  <a:pt x="222182" y="44688"/>
                </a:lnTo>
                <a:lnTo>
                  <a:pt x="208880" y="43845"/>
                </a:lnTo>
                <a:lnTo>
                  <a:pt x="196169" y="43003"/>
                </a:lnTo>
                <a:lnTo>
                  <a:pt x="184143" y="42160"/>
                </a:lnTo>
                <a:lnTo>
                  <a:pt x="172898" y="41318"/>
                </a:lnTo>
                <a:lnTo>
                  <a:pt x="162530" y="40475"/>
                </a:lnTo>
                <a:lnTo>
                  <a:pt x="153132" y="39633"/>
                </a:lnTo>
                <a:lnTo>
                  <a:pt x="131346" y="37409"/>
                </a:lnTo>
                <a:lnTo>
                  <a:pt x="113200" y="35478"/>
                </a:lnTo>
                <a:lnTo>
                  <a:pt x="95375" y="33532"/>
                </a:lnTo>
                <a:lnTo>
                  <a:pt x="78179" y="31612"/>
                </a:lnTo>
                <a:lnTo>
                  <a:pt x="61918" y="29764"/>
                </a:lnTo>
                <a:lnTo>
                  <a:pt x="46899" y="28029"/>
                </a:lnTo>
                <a:lnTo>
                  <a:pt x="33429" y="26453"/>
                </a:lnTo>
                <a:lnTo>
                  <a:pt x="21813" y="25077"/>
                </a:lnTo>
                <a:lnTo>
                  <a:pt x="12360" y="23945"/>
                </a:lnTo>
                <a:lnTo>
                  <a:pt x="1166" y="22589"/>
                </a:lnTo>
                <a:lnTo>
                  <a:pt x="0" y="22446"/>
                </a:lnTo>
                <a:lnTo>
                  <a:pt x="0" y="0"/>
                </a:lnTo>
                <a:lnTo>
                  <a:pt x="16849" y="2869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93975" y="971155"/>
            <a:ext cx="429688" cy="22045"/>
          </a:xfrm>
          <a:custGeom>
            <a:avLst/>
            <a:gdLst/>
            <a:ahLst/>
            <a:cxnLst/>
            <a:rect l="l" t="t" r="r" b="b"/>
            <a:pathLst>
              <a:path w="429688" h="22045">
                <a:moveTo>
                  <a:pt x="429688" y="22045"/>
                </a:moveTo>
                <a:lnTo>
                  <a:pt x="0" y="21644"/>
                </a:lnTo>
                <a:lnTo>
                  <a:pt x="0" y="0"/>
                </a:lnTo>
                <a:lnTo>
                  <a:pt x="26810" y="937"/>
                </a:lnTo>
                <a:lnTo>
                  <a:pt x="49212" y="1718"/>
                </a:lnTo>
                <a:lnTo>
                  <a:pt x="67754" y="2362"/>
                </a:lnTo>
                <a:lnTo>
                  <a:pt x="82985" y="2885"/>
                </a:lnTo>
                <a:lnTo>
                  <a:pt x="95454" y="3305"/>
                </a:lnTo>
                <a:lnTo>
                  <a:pt x="105710" y="3640"/>
                </a:lnTo>
                <a:lnTo>
                  <a:pt x="114302" y="3908"/>
                </a:lnTo>
                <a:lnTo>
                  <a:pt x="121779" y="4127"/>
                </a:lnTo>
                <a:lnTo>
                  <a:pt x="128689" y="4313"/>
                </a:lnTo>
                <a:lnTo>
                  <a:pt x="135583" y="4485"/>
                </a:lnTo>
                <a:lnTo>
                  <a:pt x="143008" y="4660"/>
                </a:lnTo>
                <a:lnTo>
                  <a:pt x="149509" y="4809"/>
                </a:lnTo>
                <a:lnTo>
                  <a:pt x="156261" y="4993"/>
                </a:lnTo>
                <a:lnTo>
                  <a:pt x="165827" y="5296"/>
                </a:lnTo>
                <a:lnTo>
                  <a:pt x="177867" y="5703"/>
                </a:lnTo>
                <a:lnTo>
                  <a:pt x="192038" y="6201"/>
                </a:lnTo>
                <a:lnTo>
                  <a:pt x="207998" y="6776"/>
                </a:lnTo>
                <a:lnTo>
                  <a:pt x="225406" y="7414"/>
                </a:lnTo>
                <a:lnTo>
                  <a:pt x="243919" y="8101"/>
                </a:lnTo>
                <a:lnTo>
                  <a:pt x="263196" y="8824"/>
                </a:lnTo>
                <a:lnTo>
                  <a:pt x="282896" y="9568"/>
                </a:lnTo>
                <a:lnTo>
                  <a:pt x="302675" y="10321"/>
                </a:lnTo>
                <a:lnTo>
                  <a:pt x="322193" y="11067"/>
                </a:lnTo>
                <a:lnTo>
                  <a:pt x="341108" y="11793"/>
                </a:lnTo>
                <a:lnTo>
                  <a:pt x="359077" y="12486"/>
                </a:lnTo>
                <a:lnTo>
                  <a:pt x="375760" y="13131"/>
                </a:lnTo>
                <a:lnTo>
                  <a:pt x="390814" y="13715"/>
                </a:lnTo>
                <a:lnTo>
                  <a:pt x="403897" y="14224"/>
                </a:lnTo>
                <a:lnTo>
                  <a:pt x="414668" y="14644"/>
                </a:lnTo>
                <a:lnTo>
                  <a:pt x="427905" y="15161"/>
                </a:lnTo>
                <a:lnTo>
                  <a:pt x="429688" y="15231"/>
                </a:lnTo>
                <a:lnTo>
                  <a:pt x="429688" y="22045"/>
                </a:lnTo>
                <a:close/>
              </a:path>
            </a:pathLst>
          </a:custGeom>
          <a:solidFill>
            <a:srgbClr val="FD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3009" y="1031278"/>
            <a:ext cx="39682" cy="63730"/>
          </a:xfrm>
          <a:custGeom>
            <a:avLst/>
            <a:gdLst/>
            <a:ahLst/>
            <a:cxnLst/>
            <a:rect l="l" t="t" r="r" b="b"/>
            <a:pathLst>
              <a:path w="39682" h="63730">
                <a:moveTo>
                  <a:pt x="10822" y="9619"/>
                </a:moveTo>
                <a:lnTo>
                  <a:pt x="10822" y="26053"/>
                </a:lnTo>
                <a:lnTo>
                  <a:pt x="35272" y="26053"/>
                </a:lnTo>
                <a:lnTo>
                  <a:pt x="36074" y="26454"/>
                </a:lnTo>
                <a:lnTo>
                  <a:pt x="36074" y="34871"/>
                </a:lnTo>
                <a:lnTo>
                  <a:pt x="35673" y="35272"/>
                </a:lnTo>
                <a:lnTo>
                  <a:pt x="10822" y="35272"/>
                </a:lnTo>
                <a:lnTo>
                  <a:pt x="10822" y="54511"/>
                </a:lnTo>
                <a:lnTo>
                  <a:pt x="38880" y="54511"/>
                </a:lnTo>
                <a:lnTo>
                  <a:pt x="39682" y="54912"/>
                </a:lnTo>
                <a:lnTo>
                  <a:pt x="39682" y="63330"/>
                </a:lnTo>
                <a:lnTo>
                  <a:pt x="39281" y="63730"/>
                </a:lnTo>
                <a:lnTo>
                  <a:pt x="400" y="63730"/>
                </a:lnTo>
                <a:lnTo>
                  <a:pt x="0" y="63330"/>
                </a:lnTo>
                <a:lnTo>
                  <a:pt x="0" y="801"/>
                </a:lnTo>
                <a:lnTo>
                  <a:pt x="400" y="0"/>
                </a:lnTo>
                <a:lnTo>
                  <a:pt x="38479" y="0"/>
                </a:lnTo>
                <a:lnTo>
                  <a:pt x="39281" y="801"/>
                </a:lnTo>
                <a:lnTo>
                  <a:pt x="39281" y="8818"/>
                </a:lnTo>
                <a:lnTo>
                  <a:pt x="38479" y="9619"/>
                </a:lnTo>
                <a:lnTo>
                  <a:pt x="10822" y="9619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7901" y="1048113"/>
            <a:ext cx="41285" cy="47697"/>
          </a:xfrm>
          <a:custGeom>
            <a:avLst/>
            <a:gdLst/>
            <a:ahLst/>
            <a:cxnLst/>
            <a:rect l="l" t="t" r="r" b="b"/>
            <a:pathLst>
              <a:path w="41285" h="47697">
                <a:moveTo>
                  <a:pt x="30863" y="46896"/>
                </a:moveTo>
                <a:lnTo>
                  <a:pt x="30863" y="42086"/>
                </a:lnTo>
                <a:lnTo>
                  <a:pt x="30462" y="42086"/>
                </a:lnTo>
                <a:lnTo>
                  <a:pt x="26855" y="44892"/>
                </a:lnTo>
                <a:lnTo>
                  <a:pt x="20041" y="47697"/>
                </a:lnTo>
                <a:lnTo>
                  <a:pt x="1202" y="47697"/>
                </a:lnTo>
                <a:lnTo>
                  <a:pt x="0" y="40082"/>
                </a:lnTo>
                <a:lnTo>
                  <a:pt x="0" y="801"/>
                </a:lnTo>
                <a:lnTo>
                  <a:pt x="400" y="0"/>
                </a:lnTo>
                <a:lnTo>
                  <a:pt x="10020" y="0"/>
                </a:lnTo>
                <a:lnTo>
                  <a:pt x="10822" y="400"/>
                </a:lnTo>
                <a:lnTo>
                  <a:pt x="10822" y="34470"/>
                </a:lnTo>
                <a:lnTo>
                  <a:pt x="11624" y="38078"/>
                </a:lnTo>
                <a:lnTo>
                  <a:pt x="21644" y="38078"/>
                </a:lnTo>
                <a:lnTo>
                  <a:pt x="28057" y="35272"/>
                </a:lnTo>
                <a:lnTo>
                  <a:pt x="30863" y="34069"/>
                </a:lnTo>
                <a:lnTo>
                  <a:pt x="30863" y="0"/>
                </a:lnTo>
                <a:lnTo>
                  <a:pt x="40884" y="0"/>
                </a:lnTo>
                <a:lnTo>
                  <a:pt x="41285" y="400"/>
                </a:lnTo>
                <a:lnTo>
                  <a:pt x="41285" y="46495"/>
                </a:lnTo>
                <a:lnTo>
                  <a:pt x="40884" y="46896"/>
                </a:lnTo>
                <a:lnTo>
                  <a:pt x="30863" y="46896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7203" y="1047311"/>
            <a:ext cx="28057" cy="47697"/>
          </a:xfrm>
          <a:custGeom>
            <a:avLst/>
            <a:gdLst/>
            <a:ahLst/>
            <a:cxnLst/>
            <a:rect l="l" t="t" r="r" b="b"/>
            <a:pathLst>
              <a:path w="28057" h="47697">
                <a:moveTo>
                  <a:pt x="0" y="2404"/>
                </a:moveTo>
                <a:lnTo>
                  <a:pt x="0" y="1202"/>
                </a:lnTo>
                <a:lnTo>
                  <a:pt x="400" y="801"/>
                </a:lnTo>
                <a:lnTo>
                  <a:pt x="10020" y="801"/>
                </a:lnTo>
                <a:lnTo>
                  <a:pt x="10421" y="1603"/>
                </a:lnTo>
                <a:lnTo>
                  <a:pt x="10421" y="6813"/>
                </a:lnTo>
                <a:lnTo>
                  <a:pt x="10822" y="7214"/>
                </a:lnTo>
                <a:lnTo>
                  <a:pt x="13628" y="4409"/>
                </a:lnTo>
                <a:lnTo>
                  <a:pt x="20442" y="1202"/>
                </a:lnTo>
                <a:lnTo>
                  <a:pt x="24851" y="0"/>
                </a:lnTo>
                <a:lnTo>
                  <a:pt x="27256" y="0"/>
                </a:lnTo>
                <a:lnTo>
                  <a:pt x="27256" y="2004"/>
                </a:lnTo>
                <a:lnTo>
                  <a:pt x="28057" y="8417"/>
                </a:lnTo>
                <a:lnTo>
                  <a:pt x="28057" y="10020"/>
                </a:lnTo>
                <a:lnTo>
                  <a:pt x="26053" y="10421"/>
                </a:lnTo>
                <a:lnTo>
                  <a:pt x="20843" y="11623"/>
                </a:lnTo>
                <a:lnTo>
                  <a:pt x="14028" y="13627"/>
                </a:lnTo>
                <a:lnTo>
                  <a:pt x="10421" y="14830"/>
                </a:lnTo>
                <a:lnTo>
                  <a:pt x="10421" y="47297"/>
                </a:lnTo>
                <a:lnTo>
                  <a:pt x="10020" y="47697"/>
                </a:lnTo>
                <a:lnTo>
                  <a:pt x="400" y="47697"/>
                </a:lnTo>
                <a:lnTo>
                  <a:pt x="0" y="47297"/>
                </a:lnTo>
                <a:lnTo>
                  <a:pt x="0" y="2404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2722" y="1046910"/>
            <a:ext cx="36630" cy="48900"/>
          </a:xfrm>
          <a:custGeom>
            <a:avLst/>
            <a:gdLst/>
            <a:ahLst/>
            <a:cxnLst/>
            <a:rect l="l" t="t" r="r" b="b"/>
            <a:pathLst>
              <a:path w="36630" h="48900">
                <a:moveTo>
                  <a:pt x="7369" y="39681"/>
                </a:moveTo>
                <a:lnTo>
                  <a:pt x="24204" y="39681"/>
                </a:lnTo>
                <a:lnTo>
                  <a:pt x="25807" y="34871"/>
                </a:lnTo>
                <a:lnTo>
                  <a:pt x="25807" y="14429"/>
                </a:lnTo>
                <a:lnTo>
                  <a:pt x="24204" y="9218"/>
                </a:lnTo>
                <a:lnTo>
                  <a:pt x="7369" y="9218"/>
                </a:lnTo>
                <a:lnTo>
                  <a:pt x="6357" y="1544"/>
                </a:lnTo>
                <a:lnTo>
                  <a:pt x="15386" y="0"/>
                </a:lnTo>
                <a:lnTo>
                  <a:pt x="30901" y="5019"/>
                </a:lnTo>
                <a:lnTo>
                  <a:pt x="36189" y="16796"/>
                </a:lnTo>
                <a:lnTo>
                  <a:pt x="36630" y="24049"/>
                </a:lnTo>
                <a:lnTo>
                  <a:pt x="35052" y="37102"/>
                </a:lnTo>
                <a:lnTo>
                  <a:pt x="26182" y="46997"/>
                </a:lnTo>
                <a:lnTo>
                  <a:pt x="15386" y="48900"/>
                </a:lnTo>
                <a:lnTo>
                  <a:pt x="0" y="43404"/>
                </a:lnTo>
                <a:lnTo>
                  <a:pt x="5766" y="34871"/>
                </a:lnTo>
                <a:lnTo>
                  <a:pt x="7369" y="39681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7666" y="1048455"/>
            <a:ext cx="12425" cy="41860"/>
          </a:xfrm>
          <a:custGeom>
            <a:avLst/>
            <a:gdLst/>
            <a:ahLst/>
            <a:cxnLst/>
            <a:rect l="l" t="t" r="r" b="b"/>
            <a:pathLst>
              <a:path w="12425" h="41860">
                <a:moveTo>
                  <a:pt x="10822" y="12885"/>
                </a:moveTo>
                <a:lnTo>
                  <a:pt x="10822" y="33327"/>
                </a:lnTo>
                <a:lnTo>
                  <a:pt x="5055" y="41860"/>
                </a:lnTo>
                <a:lnTo>
                  <a:pt x="317" y="29610"/>
                </a:lnTo>
                <a:lnTo>
                  <a:pt x="0" y="22505"/>
                </a:lnTo>
                <a:lnTo>
                  <a:pt x="1913" y="9983"/>
                </a:lnTo>
                <a:lnTo>
                  <a:pt x="11413" y="0"/>
                </a:lnTo>
                <a:lnTo>
                  <a:pt x="12425" y="7674"/>
                </a:lnTo>
                <a:lnTo>
                  <a:pt x="10822" y="12885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4964" y="1047311"/>
            <a:ext cx="41686" cy="65334"/>
          </a:xfrm>
          <a:custGeom>
            <a:avLst/>
            <a:gdLst/>
            <a:ahLst/>
            <a:cxnLst/>
            <a:rect l="l" t="t" r="r" b="b"/>
            <a:pathLst>
              <a:path w="41686" h="65334">
                <a:moveTo>
                  <a:pt x="39191" y="39649"/>
                </a:moveTo>
                <a:lnTo>
                  <a:pt x="29745" y="47620"/>
                </a:lnTo>
                <a:lnTo>
                  <a:pt x="22446" y="48499"/>
                </a:lnTo>
                <a:lnTo>
                  <a:pt x="19239" y="48499"/>
                </a:lnTo>
                <a:lnTo>
                  <a:pt x="14830" y="48098"/>
                </a:lnTo>
                <a:lnTo>
                  <a:pt x="10421" y="46495"/>
                </a:lnTo>
                <a:lnTo>
                  <a:pt x="10421" y="64532"/>
                </a:lnTo>
                <a:lnTo>
                  <a:pt x="10020" y="65334"/>
                </a:lnTo>
                <a:lnTo>
                  <a:pt x="0" y="65334"/>
                </a:lnTo>
                <a:lnTo>
                  <a:pt x="0" y="1202"/>
                </a:lnTo>
                <a:lnTo>
                  <a:pt x="400" y="801"/>
                </a:lnTo>
                <a:lnTo>
                  <a:pt x="10020" y="801"/>
                </a:lnTo>
                <a:lnTo>
                  <a:pt x="10421" y="1603"/>
                </a:lnTo>
                <a:lnTo>
                  <a:pt x="10421" y="5611"/>
                </a:lnTo>
                <a:lnTo>
                  <a:pt x="14028" y="3206"/>
                </a:lnTo>
                <a:lnTo>
                  <a:pt x="13227" y="12425"/>
                </a:lnTo>
                <a:lnTo>
                  <a:pt x="10421" y="14028"/>
                </a:lnTo>
                <a:lnTo>
                  <a:pt x="10421" y="38078"/>
                </a:lnTo>
                <a:lnTo>
                  <a:pt x="14830" y="39280"/>
                </a:lnTo>
                <a:lnTo>
                  <a:pt x="18037" y="39681"/>
                </a:lnTo>
                <a:lnTo>
                  <a:pt x="28458" y="39681"/>
                </a:lnTo>
                <a:lnTo>
                  <a:pt x="30863" y="36074"/>
                </a:lnTo>
                <a:lnTo>
                  <a:pt x="30863" y="11623"/>
                </a:lnTo>
                <a:lnTo>
                  <a:pt x="28458" y="9619"/>
                </a:lnTo>
                <a:lnTo>
                  <a:pt x="25653" y="0"/>
                </a:lnTo>
                <a:lnTo>
                  <a:pt x="37532" y="5163"/>
                </a:lnTo>
                <a:lnTo>
                  <a:pt x="41533" y="19022"/>
                </a:lnTo>
                <a:lnTo>
                  <a:pt x="41686" y="24049"/>
                </a:lnTo>
                <a:lnTo>
                  <a:pt x="39191" y="39649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18191" y="1047311"/>
            <a:ext cx="15231" cy="12425"/>
          </a:xfrm>
          <a:custGeom>
            <a:avLst/>
            <a:gdLst/>
            <a:ahLst/>
            <a:cxnLst/>
            <a:rect l="l" t="t" r="r" b="b"/>
            <a:pathLst>
              <a:path w="15231" h="12425">
                <a:moveTo>
                  <a:pt x="0" y="12425"/>
                </a:moveTo>
                <a:lnTo>
                  <a:pt x="801" y="3206"/>
                </a:lnTo>
                <a:lnTo>
                  <a:pt x="6814" y="0"/>
                </a:lnTo>
                <a:lnTo>
                  <a:pt x="12425" y="0"/>
                </a:lnTo>
                <a:lnTo>
                  <a:pt x="15231" y="9619"/>
                </a:lnTo>
                <a:lnTo>
                  <a:pt x="6012" y="9619"/>
                </a:lnTo>
                <a:lnTo>
                  <a:pt x="0" y="12425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52262" y="1046911"/>
            <a:ext cx="41285" cy="48900"/>
          </a:xfrm>
          <a:custGeom>
            <a:avLst/>
            <a:gdLst/>
            <a:ahLst/>
            <a:cxnLst/>
            <a:rect l="l" t="t" r="r" b="b"/>
            <a:pathLst>
              <a:path w="41285" h="48900">
                <a:moveTo>
                  <a:pt x="1710" y="12294"/>
                </a:moveTo>
                <a:lnTo>
                  <a:pt x="10685" y="1874"/>
                </a:lnTo>
                <a:lnTo>
                  <a:pt x="13227" y="8818"/>
                </a:lnTo>
                <a:lnTo>
                  <a:pt x="11624" y="13227"/>
                </a:lnTo>
                <a:lnTo>
                  <a:pt x="10822" y="20441"/>
                </a:lnTo>
                <a:lnTo>
                  <a:pt x="30062" y="20441"/>
                </a:lnTo>
                <a:lnTo>
                  <a:pt x="30062" y="14429"/>
                </a:lnTo>
                <a:lnTo>
                  <a:pt x="28458" y="8818"/>
                </a:lnTo>
                <a:lnTo>
                  <a:pt x="20442" y="8818"/>
                </a:lnTo>
                <a:lnTo>
                  <a:pt x="20442" y="0"/>
                </a:lnTo>
                <a:lnTo>
                  <a:pt x="35625" y="5106"/>
                </a:lnTo>
                <a:lnTo>
                  <a:pt x="40856" y="16794"/>
                </a:lnTo>
                <a:lnTo>
                  <a:pt x="41285" y="21644"/>
                </a:lnTo>
                <a:lnTo>
                  <a:pt x="41285" y="25251"/>
                </a:lnTo>
                <a:lnTo>
                  <a:pt x="40082" y="27656"/>
                </a:lnTo>
                <a:lnTo>
                  <a:pt x="10822" y="27656"/>
                </a:lnTo>
                <a:lnTo>
                  <a:pt x="11223" y="37276"/>
                </a:lnTo>
                <a:lnTo>
                  <a:pt x="14830" y="40082"/>
                </a:lnTo>
                <a:lnTo>
                  <a:pt x="26053" y="40082"/>
                </a:lnTo>
                <a:lnTo>
                  <a:pt x="31264" y="39280"/>
                </a:lnTo>
                <a:lnTo>
                  <a:pt x="34872" y="38879"/>
                </a:lnTo>
                <a:lnTo>
                  <a:pt x="37277" y="38879"/>
                </a:lnTo>
                <a:lnTo>
                  <a:pt x="37677" y="40483"/>
                </a:lnTo>
                <a:lnTo>
                  <a:pt x="38078" y="43689"/>
                </a:lnTo>
                <a:lnTo>
                  <a:pt x="38479" y="45293"/>
                </a:lnTo>
                <a:lnTo>
                  <a:pt x="38479" y="46094"/>
                </a:lnTo>
                <a:lnTo>
                  <a:pt x="36475" y="46495"/>
                </a:lnTo>
                <a:lnTo>
                  <a:pt x="32867" y="48098"/>
                </a:lnTo>
                <a:lnTo>
                  <a:pt x="25653" y="48900"/>
                </a:lnTo>
                <a:lnTo>
                  <a:pt x="21243" y="48900"/>
                </a:lnTo>
                <a:lnTo>
                  <a:pt x="5902" y="44109"/>
                </a:lnTo>
                <a:lnTo>
                  <a:pt x="481" y="32418"/>
                </a:lnTo>
                <a:lnTo>
                  <a:pt x="0" y="24851"/>
                </a:lnTo>
                <a:lnTo>
                  <a:pt x="1710" y="12294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2947" y="1046911"/>
            <a:ext cx="9757" cy="8818"/>
          </a:xfrm>
          <a:custGeom>
            <a:avLst/>
            <a:gdLst/>
            <a:ahLst/>
            <a:cxnLst/>
            <a:rect l="l" t="t" r="r" b="b"/>
            <a:pathLst>
              <a:path w="9757" h="8818">
                <a:moveTo>
                  <a:pt x="2542" y="8818"/>
                </a:moveTo>
                <a:lnTo>
                  <a:pt x="0" y="1874"/>
                </a:lnTo>
                <a:lnTo>
                  <a:pt x="9757" y="0"/>
                </a:lnTo>
                <a:lnTo>
                  <a:pt x="9757" y="8818"/>
                </a:lnTo>
                <a:lnTo>
                  <a:pt x="2542" y="8818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00762" y="1046910"/>
            <a:ext cx="42487" cy="48900"/>
          </a:xfrm>
          <a:custGeom>
            <a:avLst/>
            <a:gdLst/>
            <a:ahLst/>
            <a:cxnLst/>
            <a:rect l="l" t="t" r="r" b="b"/>
            <a:pathLst>
              <a:path w="42487" h="48900">
                <a:moveTo>
                  <a:pt x="1603" y="10020"/>
                </a:moveTo>
                <a:lnTo>
                  <a:pt x="1202" y="10020"/>
                </a:lnTo>
                <a:lnTo>
                  <a:pt x="801" y="8818"/>
                </a:lnTo>
                <a:lnTo>
                  <a:pt x="0" y="5210"/>
                </a:lnTo>
                <a:lnTo>
                  <a:pt x="0" y="4008"/>
                </a:lnTo>
                <a:lnTo>
                  <a:pt x="400" y="3206"/>
                </a:lnTo>
                <a:lnTo>
                  <a:pt x="2404" y="2404"/>
                </a:lnTo>
                <a:lnTo>
                  <a:pt x="6413" y="801"/>
                </a:lnTo>
                <a:lnTo>
                  <a:pt x="14028" y="0"/>
                </a:lnTo>
                <a:lnTo>
                  <a:pt x="18438" y="0"/>
                </a:lnTo>
                <a:lnTo>
                  <a:pt x="34046" y="4616"/>
                </a:lnTo>
                <a:lnTo>
                  <a:pt x="37275" y="17128"/>
                </a:lnTo>
                <a:lnTo>
                  <a:pt x="37277" y="40082"/>
                </a:lnTo>
                <a:lnTo>
                  <a:pt x="37677" y="40483"/>
                </a:lnTo>
                <a:lnTo>
                  <a:pt x="40884" y="40883"/>
                </a:lnTo>
                <a:lnTo>
                  <a:pt x="42086" y="40883"/>
                </a:lnTo>
                <a:lnTo>
                  <a:pt x="42487" y="41284"/>
                </a:lnTo>
                <a:lnTo>
                  <a:pt x="42487" y="47297"/>
                </a:lnTo>
                <a:lnTo>
                  <a:pt x="41686" y="48098"/>
                </a:lnTo>
                <a:lnTo>
                  <a:pt x="40082" y="48098"/>
                </a:lnTo>
                <a:lnTo>
                  <a:pt x="38880" y="48499"/>
                </a:lnTo>
                <a:lnTo>
                  <a:pt x="31264" y="48499"/>
                </a:lnTo>
                <a:lnTo>
                  <a:pt x="28458" y="47297"/>
                </a:lnTo>
                <a:lnTo>
                  <a:pt x="27256" y="42888"/>
                </a:lnTo>
                <a:lnTo>
                  <a:pt x="22446" y="46495"/>
                </a:lnTo>
                <a:lnTo>
                  <a:pt x="16033" y="48900"/>
                </a:lnTo>
                <a:lnTo>
                  <a:pt x="9619" y="48900"/>
                </a:lnTo>
                <a:lnTo>
                  <a:pt x="7214" y="38879"/>
                </a:lnTo>
                <a:lnTo>
                  <a:pt x="8417" y="40483"/>
                </a:lnTo>
                <a:lnTo>
                  <a:pt x="17235" y="40483"/>
                </a:lnTo>
                <a:lnTo>
                  <a:pt x="22847" y="38078"/>
                </a:lnTo>
                <a:lnTo>
                  <a:pt x="26855" y="36074"/>
                </a:lnTo>
                <a:lnTo>
                  <a:pt x="26855" y="26855"/>
                </a:lnTo>
                <a:lnTo>
                  <a:pt x="10020" y="26855"/>
                </a:lnTo>
                <a:lnTo>
                  <a:pt x="7214" y="28458"/>
                </a:lnTo>
                <a:lnTo>
                  <a:pt x="14429" y="19239"/>
                </a:lnTo>
                <a:lnTo>
                  <a:pt x="26855" y="19239"/>
                </a:lnTo>
                <a:lnTo>
                  <a:pt x="26855" y="10822"/>
                </a:lnTo>
                <a:lnTo>
                  <a:pt x="24450" y="8818"/>
                </a:lnTo>
                <a:lnTo>
                  <a:pt x="13628" y="8818"/>
                </a:lnTo>
                <a:lnTo>
                  <a:pt x="7615" y="9619"/>
                </a:lnTo>
                <a:lnTo>
                  <a:pt x="3607" y="10020"/>
                </a:lnTo>
                <a:lnTo>
                  <a:pt x="1603" y="10020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97155" y="1066150"/>
            <a:ext cx="18037" cy="29660"/>
          </a:xfrm>
          <a:custGeom>
            <a:avLst/>
            <a:gdLst/>
            <a:ahLst/>
            <a:cxnLst/>
            <a:rect l="l" t="t" r="r" b="b"/>
            <a:pathLst>
              <a:path w="18037" h="29660">
                <a:moveTo>
                  <a:pt x="6012" y="0"/>
                </a:moveTo>
                <a:lnTo>
                  <a:pt x="18037" y="0"/>
                </a:lnTo>
                <a:lnTo>
                  <a:pt x="10822" y="9218"/>
                </a:lnTo>
                <a:lnTo>
                  <a:pt x="10822" y="19640"/>
                </a:lnTo>
                <a:lnTo>
                  <a:pt x="13227" y="29660"/>
                </a:lnTo>
                <a:lnTo>
                  <a:pt x="2805" y="29660"/>
                </a:lnTo>
                <a:lnTo>
                  <a:pt x="0" y="24049"/>
                </a:lnTo>
                <a:lnTo>
                  <a:pt x="0" y="4809"/>
                </a:lnTo>
                <a:lnTo>
                  <a:pt x="6012" y="0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46056" y="1047311"/>
            <a:ext cx="40884" cy="47697"/>
          </a:xfrm>
          <a:custGeom>
            <a:avLst/>
            <a:gdLst/>
            <a:ahLst/>
            <a:cxnLst/>
            <a:rect l="l" t="t" r="r" b="b"/>
            <a:pathLst>
              <a:path w="40884" h="47697">
                <a:moveTo>
                  <a:pt x="10421" y="14028"/>
                </a:moveTo>
                <a:lnTo>
                  <a:pt x="10421" y="47297"/>
                </a:lnTo>
                <a:lnTo>
                  <a:pt x="10020" y="47697"/>
                </a:lnTo>
                <a:lnTo>
                  <a:pt x="400" y="47697"/>
                </a:lnTo>
                <a:lnTo>
                  <a:pt x="0" y="47297"/>
                </a:lnTo>
                <a:lnTo>
                  <a:pt x="0" y="1202"/>
                </a:lnTo>
                <a:lnTo>
                  <a:pt x="400" y="801"/>
                </a:lnTo>
                <a:lnTo>
                  <a:pt x="10020" y="801"/>
                </a:lnTo>
                <a:lnTo>
                  <a:pt x="10421" y="1202"/>
                </a:lnTo>
                <a:lnTo>
                  <a:pt x="10421" y="5611"/>
                </a:lnTo>
                <a:lnTo>
                  <a:pt x="10822" y="5611"/>
                </a:lnTo>
                <a:lnTo>
                  <a:pt x="14429" y="3206"/>
                </a:lnTo>
                <a:lnTo>
                  <a:pt x="20843" y="0"/>
                </a:lnTo>
                <a:lnTo>
                  <a:pt x="39682" y="0"/>
                </a:lnTo>
                <a:lnTo>
                  <a:pt x="40884" y="8417"/>
                </a:lnTo>
                <a:lnTo>
                  <a:pt x="40884" y="47297"/>
                </a:lnTo>
                <a:lnTo>
                  <a:pt x="40483" y="47697"/>
                </a:lnTo>
                <a:lnTo>
                  <a:pt x="30863" y="47697"/>
                </a:lnTo>
                <a:lnTo>
                  <a:pt x="30462" y="47297"/>
                </a:lnTo>
                <a:lnTo>
                  <a:pt x="30462" y="13227"/>
                </a:lnTo>
                <a:lnTo>
                  <a:pt x="29260" y="9619"/>
                </a:lnTo>
                <a:lnTo>
                  <a:pt x="19640" y="9619"/>
                </a:lnTo>
                <a:lnTo>
                  <a:pt x="12826" y="12425"/>
                </a:lnTo>
                <a:lnTo>
                  <a:pt x="10421" y="14028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32207" y="1132286"/>
            <a:ext cx="45694" cy="65334"/>
          </a:xfrm>
          <a:custGeom>
            <a:avLst/>
            <a:gdLst/>
            <a:ahLst/>
            <a:cxnLst/>
            <a:rect l="l" t="t" r="r" b="b"/>
            <a:pathLst>
              <a:path w="45694" h="65334">
                <a:moveTo>
                  <a:pt x="1492" y="18395"/>
                </a:moveTo>
                <a:lnTo>
                  <a:pt x="7526" y="6660"/>
                </a:lnTo>
                <a:lnTo>
                  <a:pt x="20439" y="400"/>
                </a:lnTo>
                <a:lnTo>
                  <a:pt x="26053" y="0"/>
                </a:lnTo>
                <a:lnTo>
                  <a:pt x="30462" y="0"/>
                </a:lnTo>
                <a:lnTo>
                  <a:pt x="38479" y="400"/>
                </a:lnTo>
                <a:lnTo>
                  <a:pt x="43289" y="2805"/>
                </a:lnTo>
                <a:lnTo>
                  <a:pt x="44892" y="3206"/>
                </a:lnTo>
                <a:lnTo>
                  <a:pt x="45694" y="4008"/>
                </a:lnTo>
                <a:lnTo>
                  <a:pt x="45293" y="5611"/>
                </a:lnTo>
                <a:lnTo>
                  <a:pt x="44491" y="9619"/>
                </a:lnTo>
                <a:lnTo>
                  <a:pt x="44091" y="10822"/>
                </a:lnTo>
                <a:lnTo>
                  <a:pt x="43690" y="11223"/>
                </a:lnTo>
                <a:lnTo>
                  <a:pt x="42086" y="10822"/>
                </a:lnTo>
                <a:lnTo>
                  <a:pt x="37277" y="10421"/>
                </a:lnTo>
                <a:lnTo>
                  <a:pt x="31264" y="9619"/>
                </a:lnTo>
                <a:lnTo>
                  <a:pt x="26454" y="9619"/>
                </a:lnTo>
                <a:lnTo>
                  <a:pt x="14596" y="15605"/>
                </a:lnTo>
                <a:lnTo>
                  <a:pt x="11658" y="29961"/>
                </a:lnTo>
                <a:lnTo>
                  <a:pt x="11624" y="32867"/>
                </a:lnTo>
                <a:lnTo>
                  <a:pt x="14032" y="48055"/>
                </a:lnTo>
                <a:lnTo>
                  <a:pt x="24464" y="55221"/>
                </a:lnTo>
                <a:lnTo>
                  <a:pt x="26454" y="55313"/>
                </a:lnTo>
                <a:lnTo>
                  <a:pt x="32066" y="55313"/>
                </a:lnTo>
                <a:lnTo>
                  <a:pt x="36876" y="54912"/>
                </a:lnTo>
                <a:lnTo>
                  <a:pt x="42086" y="54111"/>
                </a:lnTo>
                <a:lnTo>
                  <a:pt x="43690" y="53710"/>
                </a:lnTo>
                <a:lnTo>
                  <a:pt x="44091" y="54511"/>
                </a:lnTo>
                <a:lnTo>
                  <a:pt x="44491" y="55714"/>
                </a:lnTo>
                <a:lnTo>
                  <a:pt x="45293" y="59321"/>
                </a:lnTo>
                <a:lnTo>
                  <a:pt x="45694" y="60925"/>
                </a:lnTo>
                <a:lnTo>
                  <a:pt x="45293" y="61726"/>
                </a:lnTo>
                <a:lnTo>
                  <a:pt x="43690" y="62528"/>
                </a:lnTo>
                <a:lnTo>
                  <a:pt x="38880" y="64532"/>
                </a:lnTo>
                <a:lnTo>
                  <a:pt x="30462" y="65334"/>
                </a:lnTo>
                <a:lnTo>
                  <a:pt x="26053" y="65334"/>
                </a:lnTo>
                <a:lnTo>
                  <a:pt x="10691" y="61301"/>
                </a:lnTo>
                <a:lnTo>
                  <a:pt x="2770" y="50977"/>
                </a:lnTo>
                <a:lnTo>
                  <a:pt x="102" y="37027"/>
                </a:lnTo>
                <a:lnTo>
                  <a:pt x="0" y="32867"/>
                </a:lnTo>
                <a:lnTo>
                  <a:pt x="1492" y="18395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846" y="1148720"/>
            <a:ext cx="36543" cy="48900"/>
          </a:xfrm>
          <a:custGeom>
            <a:avLst/>
            <a:gdLst/>
            <a:ahLst/>
            <a:cxnLst/>
            <a:rect l="l" t="t" r="r" b="b"/>
            <a:pathLst>
              <a:path w="36543" h="48900">
                <a:moveTo>
                  <a:pt x="7283" y="39681"/>
                </a:moveTo>
                <a:lnTo>
                  <a:pt x="24117" y="39681"/>
                </a:lnTo>
                <a:lnTo>
                  <a:pt x="25721" y="34470"/>
                </a:lnTo>
                <a:lnTo>
                  <a:pt x="25721" y="14028"/>
                </a:lnTo>
                <a:lnTo>
                  <a:pt x="24117" y="9218"/>
                </a:lnTo>
                <a:lnTo>
                  <a:pt x="7283" y="9218"/>
                </a:lnTo>
                <a:lnTo>
                  <a:pt x="6568" y="1391"/>
                </a:lnTo>
                <a:lnTo>
                  <a:pt x="15299" y="0"/>
                </a:lnTo>
                <a:lnTo>
                  <a:pt x="30904" y="5080"/>
                </a:lnTo>
                <a:lnTo>
                  <a:pt x="36138" y="16846"/>
                </a:lnTo>
                <a:lnTo>
                  <a:pt x="36543" y="23648"/>
                </a:lnTo>
                <a:lnTo>
                  <a:pt x="35003" y="36718"/>
                </a:lnTo>
                <a:lnTo>
                  <a:pt x="26363" y="46824"/>
                </a:lnTo>
                <a:lnTo>
                  <a:pt x="15299" y="48900"/>
                </a:lnTo>
                <a:lnTo>
                  <a:pt x="0" y="43363"/>
                </a:lnTo>
                <a:lnTo>
                  <a:pt x="5679" y="34470"/>
                </a:lnTo>
                <a:lnTo>
                  <a:pt x="7283" y="39681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8703" y="1150111"/>
            <a:ext cx="12425" cy="41971"/>
          </a:xfrm>
          <a:custGeom>
            <a:avLst/>
            <a:gdLst/>
            <a:ahLst/>
            <a:cxnLst/>
            <a:rect l="l" t="t" r="r" b="b"/>
            <a:pathLst>
              <a:path w="12425" h="41971">
                <a:moveTo>
                  <a:pt x="10822" y="13038"/>
                </a:moveTo>
                <a:lnTo>
                  <a:pt x="10822" y="33079"/>
                </a:lnTo>
                <a:lnTo>
                  <a:pt x="5142" y="41971"/>
                </a:lnTo>
                <a:lnTo>
                  <a:pt x="346" y="29669"/>
                </a:lnTo>
                <a:lnTo>
                  <a:pt x="0" y="22257"/>
                </a:lnTo>
                <a:lnTo>
                  <a:pt x="1960" y="9757"/>
                </a:lnTo>
                <a:lnTo>
                  <a:pt x="11711" y="0"/>
                </a:lnTo>
                <a:lnTo>
                  <a:pt x="12425" y="7827"/>
                </a:lnTo>
                <a:lnTo>
                  <a:pt x="10822" y="13038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26001" y="1148720"/>
            <a:ext cx="68942" cy="48098"/>
          </a:xfrm>
          <a:custGeom>
            <a:avLst/>
            <a:gdLst/>
            <a:ahLst/>
            <a:cxnLst/>
            <a:rect l="l" t="t" r="r" b="b"/>
            <a:pathLst>
              <a:path w="68942" h="48098">
                <a:moveTo>
                  <a:pt x="39682" y="47297"/>
                </a:moveTo>
                <a:lnTo>
                  <a:pt x="39281" y="48098"/>
                </a:lnTo>
                <a:lnTo>
                  <a:pt x="29661" y="48098"/>
                </a:lnTo>
                <a:lnTo>
                  <a:pt x="29260" y="47297"/>
                </a:lnTo>
                <a:lnTo>
                  <a:pt x="29260" y="12425"/>
                </a:lnTo>
                <a:lnTo>
                  <a:pt x="27657" y="9619"/>
                </a:lnTo>
                <a:lnTo>
                  <a:pt x="19640" y="9619"/>
                </a:lnTo>
                <a:lnTo>
                  <a:pt x="14028" y="12024"/>
                </a:lnTo>
                <a:lnTo>
                  <a:pt x="10421" y="14028"/>
                </a:lnTo>
                <a:lnTo>
                  <a:pt x="10421" y="47297"/>
                </a:lnTo>
                <a:lnTo>
                  <a:pt x="10020" y="48098"/>
                </a:lnTo>
                <a:lnTo>
                  <a:pt x="400" y="48098"/>
                </a:lnTo>
                <a:lnTo>
                  <a:pt x="0" y="47297"/>
                </a:lnTo>
                <a:lnTo>
                  <a:pt x="0" y="1603"/>
                </a:lnTo>
                <a:lnTo>
                  <a:pt x="400" y="801"/>
                </a:lnTo>
                <a:lnTo>
                  <a:pt x="10020" y="801"/>
                </a:lnTo>
                <a:lnTo>
                  <a:pt x="10421" y="1603"/>
                </a:lnTo>
                <a:lnTo>
                  <a:pt x="10421" y="5611"/>
                </a:lnTo>
                <a:lnTo>
                  <a:pt x="14429" y="3206"/>
                </a:lnTo>
                <a:lnTo>
                  <a:pt x="19640" y="0"/>
                </a:lnTo>
                <a:lnTo>
                  <a:pt x="30462" y="0"/>
                </a:lnTo>
                <a:lnTo>
                  <a:pt x="35272" y="1202"/>
                </a:lnTo>
                <a:lnTo>
                  <a:pt x="38078" y="6813"/>
                </a:lnTo>
                <a:lnTo>
                  <a:pt x="42888" y="3206"/>
                </a:lnTo>
                <a:lnTo>
                  <a:pt x="48901" y="0"/>
                </a:lnTo>
                <a:lnTo>
                  <a:pt x="67740" y="0"/>
                </a:lnTo>
                <a:lnTo>
                  <a:pt x="68942" y="8016"/>
                </a:lnTo>
                <a:lnTo>
                  <a:pt x="68942" y="47297"/>
                </a:lnTo>
                <a:lnTo>
                  <a:pt x="68541" y="48098"/>
                </a:lnTo>
                <a:lnTo>
                  <a:pt x="58921" y="48098"/>
                </a:lnTo>
                <a:lnTo>
                  <a:pt x="58520" y="47297"/>
                </a:lnTo>
                <a:lnTo>
                  <a:pt x="58520" y="11623"/>
                </a:lnTo>
                <a:lnTo>
                  <a:pt x="56917" y="9619"/>
                </a:lnTo>
                <a:lnTo>
                  <a:pt x="48500" y="9619"/>
                </a:lnTo>
                <a:lnTo>
                  <a:pt x="42487" y="12425"/>
                </a:lnTo>
                <a:lnTo>
                  <a:pt x="39682" y="14028"/>
                </a:lnTo>
                <a:lnTo>
                  <a:pt x="39682" y="47297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1356" y="1148720"/>
            <a:ext cx="68942" cy="48098"/>
          </a:xfrm>
          <a:custGeom>
            <a:avLst/>
            <a:gdLst/>
            <a:ahLst/>
            <a:cxnLst/>
            <a:rect l="l" t="t" r="r" b="b"/>
            <a:pathLst>
              <a:path w="68942" h="48098">
                <a:moveTo>
                  <a:pt x="39682" y="47297"/>
                </a:moveTo>
                <a:lnTo>
                  <a:pt x="39281" y="48098"/>
                </a:lnTo>
                <a:lnTo>
                  <a:pt x="29661" y="48098"/>
                </a:lnTo>
                <a:lnTo>
                  <a:pt x="29260" y="47297"/>
                </a:lnTo>
                <a:lnTo>
                  <a:pt x="29260" y="12425"/>
                </a:lnTo>
                <a:lnTo>
                  <a:pt x="27657" y="9619"/>
                </a:lnTo>
                <a:lnTo>
                  <a:pt x="19640" y="9619"/>
                </a:lnTo>
                <a:lnTo>
                  <a:pt x="14028" y="12024"/>
                </a:lnTo>
                <a:lnTo>
                  <a:pt x="10421" y="14028"/>
                </a:lnTo>
                <a:lnTo>
                  <a:pt x="10421" y="47297"/>
                </a:lnTo>
                <a:lnTo>
                  <a:pt x="10020" y="48098"/>
                </a:lnTo>
                <a:lnTo>
                  <a:pt x="400" y="48098"/>
                </a:lnTo>
                <a:lnTo>
                  <a:pt x="0" y="47297"/>
                </a:lnTo>
                <a:lnTo>
                  <a:pt x="0" y="1603"/>
                </a:lnTo>
                <a:lnTo>
                  <a:pt x="400" y="801"/>
                </a:lnTo>
                <a:lnTo>
                  <a:pt x="10020" y="801"/>
                </a:lnTo>
                <a:lnTo>
                  <a:pt x="10421" y="1603"/>
                </a:lnTo>
                <a:lnTo>
                  <a:pt x="10421" y="5611"/>
                </a:lnTo>
                <a:lnTo>
                  <a:pt x="10822" y="5611"/>
                </a:lnTo>
                <a:lnTo>
                  <a:pt x="14429" y="3206"/>
                </a:lnTo>
                <a:lnTo>
                  <a:pt x="19640" y="0"/>
                </a:lnTo>
                <a:lnTo>
                  <a:pt x="30462" y="0"/>
                </a:lnTo>
                <a:lnTo>
                  <a:pt x="35272" y="1202"/>
                </a:lnTo>
                <a:lnTo>
                  <a:pt x="38078" y="6813"/>
                </a:lnTo>
                <a:lnTo>
                  <a:pt x="42888" y="3206"/>
                </a:lnTo>
                <a:lnTo>
                  <a:pt x="48901" y="0"/>
                </a:lnTo>
                <a:lnTo>
                  <a:pt x="67740" y="0"/>
                </a:lnTo>
                <a:lnTo>
                  <a:pt x="68942" y="8016"/>
                </a:lnTo>
                <a:lnTo>
                  <a:pt x="68942" y="47297"/>
                </a:lnTo>
                <a:lnTo>
                  <a:pt x="68541" y="48098"/>
                </a:lnTo>
                <a:lnTo>
                  <a:pt x="58921" y="48098"/>
                </a:lnTo>
                <a:lnTo>
                  <a:pt x="58520" y="47297"/>
                </a:lnTo>
                <a:lnTo>
                  <a:pt x="58520" y="11623"/>
                </a:lnTo>
                <a:lnTo>
                  <a:pt x="56917" y="9619"/>
                </a:lnTo>
                <a:lnTo>
                  <a:pt x="48500" y="9619"/>
                </a:lnTo>
                <a:lnTo>
                  <a:pt x="42487" y="12425"/>
                </a:lnTo>
                <a:lnTo>
                  <a:pt x="39682" y="14028"/>
                </a:lnTo>
                <a:lnTo>
                  <a:pt x="39682" y="47297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78316" y="1149521"/>
            <a:ext cx="10421" cy="47297"/>
          </a:xfrm>
          <a:custGeom>
            <a:avLst/>
            <a:gdLst/>
            <a:ahLst/>
            <a:cxnLst/>
            <a:rect l="l" t="t" r="r" b="b"/>
            <a:pathLst>
              <a:path w="10421" h="47297">
                <a:moveTo>
                  <a:pt x="0" y="46495"/>
                </a:moveTo>
                <a:lnTo>
                  <a:pt x="0" y="400"/>
                </a:lnTo>
                <a:lnTo>
                  <a:pt x="400" y="0"/>
                </a:lnTo>
                <a:lnTo>
                  <a:pt x="10020" y="0"/>
                </a:lnTo>
                <a:lnTo>
                  <a:pt x="10421" y="801"/>
                </a:lnTo>
                <a:lnTo>
                  <a:pt x="10421" y="46495"/>
                </a:lnTo>
                <a:lnTo>
                  <a:pt x="10020" y="47297"/>
                </a:lnTo>
                <a:lnTo>
                  <a:pt x="400" y="47297"/>
                </a:lnTo>
                <a:lnTo>
                  <a:pt x="0" y="46495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77915" y="1131484"/>
            <a:ext cx="11223" cy="11223"/>
          </a:xfrm>
          <a:custGeom>
            <a:avLst/>
            <a:gdLst/>
            <a:ahLst/>
            <a:cxnLst/>
            <a:rect l="l" t="t" r="r" b="b"/>
            <a:pathLst>
              <a:path w="11223" h="11223">
                <a:moveTo>
                  <a:pt x="1202" y="0"/>
                </a:moveTo>
                <a:lnTo>
                  <a:pt x="10421" y="0"/>
                </a:lnTo>
                <a:lnTo>
                  <a:pt x="11223" y="2404"/>
                </a:lnTo>
                <a:lnTo>
                  <a:pt x="11223" y="8417"/>
                </a:lnTo>
                <a:lnTo>
                  <a:pt x="10421" y="11223"/>
                </a:lnTo>
                <a:lnTo>
                  <a:pt x="801" y="11223"/>
                </a:lnTo>
                <a:lnTo>
                  <a:pt x="0" y="8417"/>
                </a:lnTo>
                <a:lnTo>
                  <a:pt x="0" y="2404"/>
                </a:lnTo>
                <a:lnTo>
                  <a:pt x="1202" y="0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5551" y="1148720"/>
            <a:ext cx="36475" cy="48900"/>
          </a:xfrm>
          <a:custGeom>
            <a:avLst/>
            <a:gdLst/>
            <a:ahLst/>
            <a:cxnLst/>
            <a:rect l="l" t="t" r="r" b="b"/>
            <a:pathLst>
              <a:path w="36475" h="48900">
                <a:moveTo>
                  <a:pt x="33268" y="10020"/>
                </a:moveTo>
                <a:lnTo>
                  <a:pt x="31665" y="9619"/>
                </a:lnTo>
                <a:lnTo>
                  <a:pt x="27256" y="9218"/>
                </a:lnTo>
                <a:lnTo>
                  <a:pt x="22045" y="8417"/>
                </a:lnTo>
                <a:lnTo>
                  <a:pt x="12425" y="8417"/>
                </a:lnTo>
                <a:lnTo>
                  <a:pt x="10822" y="10421"/>
                </a:lnTo>
                <a:lnTo>
                  <a:pt x="10822" y="17636"/>
                </a:lnTo>
                <a:lnTo>
                  <a:pt x="13227" y="18037"/>
                </a:lnTo>
                <a:lnTo>
                  <a:pt x="19239" y="19239"/>
                </a:lnTo>
                <a:lnTo>
                  <a:pt x="28057" y="20441"/>
                </a:lnTo>
                <a:lnTo>
                  <a:pt x="36475" y="22446"/>
                </a:lnTo>
                <a:lnTo>
                  <a:pt x="36475" y="44892"/>
                </a:lnTo>
                <a:lnTo>
                  <a:pt x="26855" y="48900"/>
                </a:lnTo>
                <a:lnTo>
                  <a:pt x="12425" y="48900"/>
                </a:lnTo>
                <a:lnTo>
                  <a:pt x="5611" y="48098"/>
                </a:lnTo>
                <a:lnTo>
                  <a:pt x="2004" y="46495"/>
                </a:lnTo>
                <a:lnTo>
                  <a:pt x="400" y="45693"/>
                </a:lnTo>
                <a:lnTo>
                  <a:pt x="0" y="44892"/>
                </a:lnTo>
                <a:lnTo>
                  <a:pt x="0" y="43288"/>
                </a:lnTo>
                <a:lnTo>
                  <a:pt x="801" y="40082"/>
                </a:lnTo>
                <a:lnTo>
                  <a:pt x="1202" y="38879"/>
                </a:lnTo>
                <a:lnTo>
                  <a:pt x="1603" y="38479"/>
                </a:lnTo>
                <a:lnTo>
                  <a:pt x="3206" y="38879"/>
                </a:lnTo>
                <a:lnTo>
                  <a:pt x="7615" y="39681"/>
                </a:lnTo>
                <a:lnTo>
                  <a:pt x="13628" y="40082"/>
                </a:lnTo>
                <a:lnTo>
                  <a:pt x="23248" y="40082"/>
                </a:lnTo>
                <a:lnTo>
                  <a:pt x="25653" y="38479"/>
                </a:lnTo>
                <a:lnTo>
                  <a:pt x="25653" y="30061"/>
                </a:lnTo>
                <a:lnTo>
                  <a:pt x="24049" y="29260"/>
                </a:lnTo>
                <a:lnTo>
                  <a:pt x="18037" y="28057"/>
                </a:lnTo>
                <a:lnTo>
                  <a:pt x="8417" y="26855"/>
                </a:lnTo>
                <a:lnTo>
                  <a:pt x="400" y="24851"/>
                </a:lnTo>
                <a:lnTo>
                  <a:pt x="400" y="4809"/>
                </a:lnTo>
                <a:lnTo>
                  <a:pt x="7615" y="0"/>
                </a:lnTo>
                <a:lnTo>
                  <a:pt x="22446" y="0"/>
                </a:lnTo>
                <a:lnTo>
                  <a:pt x="28859" y="400"/>
                </a:lnTo>
                <a:lnTo>
                  <a:pt x="32867" y="2004"/>
                </a:lnTo>
                <a:lnTo>
                  <a:pt x="34471" y="2805"/>
                </a:lnTo>
                <a:lnTo>
                  <a:pt x="35272" y="3206"/>
                </a:lnTo>
                <a:lnTo>
                  <a:pt x="34872" y="4809"/>
                </a:lnTo>
                <a:lnTo>
                  <a:pt x="34070" y="8417"/>
                </a:lnTo>
                <a:lnTo>
                  <a:pt x="34070" y="9619"/>
                </a:lnTo>
                <a:lnTo>
                  <a:pt x="33268" y="10020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5634" y="1148720"/>
            <a:ext cx="36876" cy="48900"/>
          </a:xfrm>
          <a:custGeom>
            <a:avLst/>
            <a:gdLst/>
            <a:ahLst/>
            <a:cxnLst/>
            <a:rect l="l" t="t" r="r" b="b"/>
            <a:pathLst>
              <a:path w="36876" h="48900">
                <a:moveTo>
                  <a:pt x="11223" y="14028"/>
                </a:moveTo>
                <a:lnTo>
                  <a:pt x="11223" y="17636"/>
                </a:lnTo>
                <a:lnTo>
                  <a:pt x="13628" y="18037"/>
                </a:lnTo>
                <a:lnTo>
                  <a:pt x="19239" y="19239"/>
                </a:lnTo>
                <a:lnTo>
                  <a:pt x="28458" y="20441"/>
                </a:lnTo>
                <a:lnTo>
                  <a:pt x="36876" y="22446"/>
                </a:lnTo>
                <a:lnTo>
                  <a:pt x="36876" y="44892"/>
                </a:lnTo>
                <a:lnTo>
                  <a:pt x="27256" y="48900"/>
                </a:lnTo>
                <a:lnTo>
                  <a:pt x="12425" y="48900"/>
                </a:lnTo>
                <a:lnTo>
                  <a:pt x="6012" y="48098"/>
                </a:lnTo>
                <a:lnTo>
                  <a:pt x="2404" y="46495"/>
                </a:lnTo>
                <a:lnTo>
                  <a:pt x="400" y="45693"/>
                </a:lnTo>
                <a:lnTo>
                  <a:pt x="0" y="44892"/>
                </a:lnTo>
                <a:lnTo>
                  <a:pt x="400" y="43288"/>
                </a:lnTo>
                <a:lnTo>
                  <a:pt x="1202" y="40082"/>
                </a:lnTo>
                <a:lnTo>
                  <a:pt x="1202" y="38879"/>
                </a:lnTo>
                <a:lnTo>
                  <a:pt x="2004" y="38479"/>
                </a:lnTo>
                <a:lnTo>
                  <a:pt x="3607" y="38879"/>
                </a:lnTo>
                <a:lnTo>
                  <a:pt x="7615" y="39681"/>
                </a:lnTo>
                <a:lnTo>
                  <a:pt x="14028" y="40082"/>
                </a:lnTo>
                <a:lnTo>
                  <a:pt x="23248" y="40082"/>
                </a:lnTo>
                <a:lnTo>
                  <a:pt x="25653" y="38479"/>
                </a:lnTo>
                <a:lnTo>
                  <a:pt x="25653" y="30061"/>
                </a:lnTo>
                <a:lnTo>
                  <a:pt x="24049" y="29260"/>
                </a:lnTo>
                <a:lnTo>
                  <a:pt x="18037" y="28057"/>
                </a:lnTo>
                <a:lnTo>
                  <a:pt x="8818" y="26855"/>
                </a:lnTo>
                <a:lnTo>
                  <a:pt x="400" y="24851"/>
                </a:lnTo>
                <a:lnTo>
                  <a:pt x="400" y="4809"/>
                </a:lnTo>
                <a:lnTo>
                  <a:pt x="7615" y="0"/>
                </a:lnTo>
                <a:lnTo>
                  <a:pt x="22446" y="0"/>
                </a:lnTo>
                <a:lnTo>
                  <a:pt x="29260" y="400"/>
                </a:lnTo>
                <a:lnTo>
                  <a:pt x="33268" y="2004"/>
                </a:lnTo>
                <a:lnTo>
                  <a:pt x="34872" y="2805"/>
                </a:lnTo>
                <a:lnTo>
                  <a:pt x="35272" y="3206"/>
                </a:lnTo>
                <a:lnTo>
                  <a:pt x="35272" y="4809"/>
                </a:lnTo>
                <a:lnTo>
                  <a:pt x="34471" y="8417"/>
                </a:lnTo>
                <a:lnTo>
                  <a:pt x="34070" y="9619"/>
                </a:lnTo>
                <a:lnTo>
                  <a:pt x="33669" y="10020"/>
                </a:lnTo>
                <a:lnTo>
                  <a:pt x="31665" y="9619"/>
                </a:lnTo>
                <a:lnTo>
                  <a:pt x="27657" y="9218"/>
                </a:lnTo>
                <a:lnTo>
                  <a:pt x="22446" y="8417"/>
                </a:lnTo>
                <a:lnTo>
                  <a:pt x="12425" y="8417"/>
                </a:lnTo>
                <a:lnTo>
                  <a:pt x="11223" y="10421"/>
                </a:lnTo>
                <a:lnTo>
                  <a:pt x="11223" y="14028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78924" y="1149521"/>
            <a:ext cx="10421" cy="47297"/>
          </a:xfrm>
          <a:custGeom>
            <a:avLst/>
            <a:gdLst/>
            <a:ahLst/>
            <a:cxnLst/>
            <a:rect l="l" t="t" r="r" b="b"/>
            <a:pathLst>
              <a:path w="10421" h="47297">
                <a:moveTo>
                  <a:pt x="0" y="46495"/>
                </a:moveTo>
                <a:lnTo>
                  <a:pt x="0" y="400"/>
                </a:lnTo>
                <a:lnTo>
                  <a:pt x="400" y="0"/>
                </a:lnTo>
                <a:lnTo>
                  <a:pt x="10020" y="0"/>
                </a:lnTo>
                <a:lnTo>
                  <a:pt x="10421" y="801"/>
                </a:lnTo>
                <a:lnTo>
                  <a:pt x="10421" y="46495"/>
                </a:lnTo>
                <a:lnTo>
                  <a:pt x="10020" y="47297"/>
                </a:lnTo>
                <a:lnTo>
                  <a:pt x="400" y="47297"/>
                </a:lnTo>
                <a:lnTo>
                  <a:pt x="0" y="46495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78523" y="1131484"/>
            <a:ext cx="11223" cy="11223"/>
          </a:xfrm>
          <a:custGeom>
            <a:avLst/>
            <a:gdLst/>
            <a:ahLst/>
            <a:cxnLst/>
            <a:rect l="l" t="t" r="r" b="b"/>
            <a:pathLst>
              <a:path w="11223" h="11223">
                <a:moveTo>
                  <a:pt x="1202" y="0"/>
                </a:moveTo>
                <a:lnTo>
                  <a:pt x="10421" y="0"/>
                </a:lnTo>
                <a:lnTo>
                  <a:pt x="11223" y="2404"/>
                </a:lnTo>
                <a:lnTo>
                  <a:pt x="11223" y="8417"/>
                </a:lnTo>
                <a:lnTo>
                  <a:pt x="10421" y="11223"/>
                </a:lnTo>
                <a:lnTo>
                  <a:pt x="801" y="11223"/>
                </a:lnTo>
                <a:lnTo>
                  <a:pt x="0" y="8417"/>
                </a:lnTo>
                <a:lnTo>
                  <a:pt x="0" y="2404"/>
                </a:lnTo>
                <a:lnTo>
                  <a:pt x="1202" y="0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01703" y="1148720"/>
            <a:ext cx="36543" cy="48900"/>
          </a:xfrm>
          <a:custGeom>
            <a:avLst/>
            <a:gdLst/>
            <a:ahLst/>
            <a:cxnLst/>
            <a:rect l="l" t="t" r="r" b="b"/>
            <a:pathLst>
              <a:path w="36543" h="48900">
                <a:moveTo>
                  <a:pt x="7283" y="39681"/>
                </a:moveTo>
                <a:lnTo>
                  <a:pt x="24117" y="39681"/>
                </a:lnTo>
                <a:lnTo>
                  <a:pt x="25721" y="34470"/>
                </a:lnTo>
                <a:lnTo>
                  <a:pt x="25721" y="14028"/>
                </a:lnTo>
                <a:lnTo>
                  <a:pt x="24117" y="9218"/>
                </a:lnTo>
                <a:lnTo>
                  <a:pt x="7283" y="9218"/>
                </a:lnTo>
                <a:lnTo>
                  <a:pt x="6568" y="1391"/>
                </a:lnTo>
                <a:lnTo>
                  <a:pt x="15299" y="0"/>
                </a:lnTo>
                <a:lnTo>
                  <a:pt x="30904" y="5080"/>
                </a:lnTo>
                <a:lnTo>
                  <a:pt x="36138" y="16846"/>
                </a:lnTo>
                <a:lnTo>
                  <a:pt x="36543" y="23648"/>
                </a:lnTo>
                <a:lnTo>
                  <a:pt x="35003" y="36718"/>
                </a:lnTo>
                <a:lnTo>
                  <a:pt x="26363" y="46824"/>
                </a:lnTo>
                <a:lnTo>
                  <a:pt x="15299" y="48900"/>
                </a:lnTo>
                <a:lnTo>
                  <a:pt x="0" y="43363"/>
                </a:lnTo>
                <a:lnTo>
                  <a:pt x="5278" y="34470"/>
                </a:lnTo>
                <a:lnTo>
                  <a:pt x="7283" y="39681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96560" y="1150111"/>
            <a:ext cx="12425" cy="41971"/>
          </a:xfrm>
          <a:custGeom>
            <a:avLst/>
            <a:gdLst/>
            <a:ahLst/>
            <a:cxnLst/>
            <a:rect l="l" t="t" r="r" b="b"/>
            <a:pathLst>
              <a:path w="12425" h="41971">
                <a:moveTo>
                  <a:pt x="10421" y="13038"/>
                </a:moveTo>
                <a:lnTo>
                  <a:pt x="10421" y="33079"/>
                </a:lnTo>
                <a:lnTo>
                  <a:pt x="5142" y="41971"/>
                </a:lnTo>
                <a:lnTo>
                  <a:pt x="346" y="29669"/>
                </a:lnTo>
                <a:lnTo>
                  <a:pt x="0" y="22257"/>
                </a:lnTo>
                <a:lnTo>
                  <a:pt x="1960" y="9757"/>
                </a:lnTo>
                <a:lnTo>
                  <a:pt x="11711" y="0"/>
                </a:lnTo>
                <a:lnTo>
                  <a:pt x="12425" y="7827"/>
                </a:lnTo>
                <a:lnTo>
                  <a:pt x="10421" y="13038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43457" y="1148720"/>
            <a:ext cx="40884" cy="48098"/>
          </a:xfrm>
          <a:custGeom>
            <a:avLst/>
            <a:gdLst/>
            <a:ahLst/>
            <a:cxnLst/>
            <a:rect l="l" t="t" r="r" b="b"/>
            <a:pathLst>
              <a:path w="40884" h="48098">
                <a:moveTo>
                  <a:pt x="10421" y="14028"/>
                </a:moveTo>
                <a:lnTo>
                  <a:pt x="10421" y="47297"/>
                </a:lnTo>
                <a:lnTo>
                  <a:pt x="10020" y="48098"/>
                </a:lnTo>
                <a:lnTo>
                  <a:pt x="400" y="48098"/>
                </a:lnTo>
                <a:lnTo>
                  <a:pt x="0" y="47297"/>
                </a:lnTo>
                <a:lnTo>
                  <a:pt x="0" y="1603"/>
                </a:lnTo>
                <a:lnTo>
                  <a:pt x="400" y="801"/>
                </a:lnTo>
                <a:lnTo>
                  <a:pt x="10020" y="801"/>
                </a:lnTo>
                <a:lnTo>
                  <a:pt x="10421" y="1603"/>
                </a:lnTo>
                <a:lnTo>
                  <a:pt x="10421" y="5611"/>
                </a:lnTo>
                <a:lnTo>
                  <a:pt x="10822" y="5611"/>
                </a:lnTo>
                <a:lnTo>
                  <a:pt x="14429" y="3206"/>
                </a:lnTo>
                <a:lnTo>
                  <a:pt x="21243" y="0"/>
                </a:lnTo>
                <a:lnTo>
                  <a:pt x="40082" y="0"/>
                </a:lnTo>
                <a:lnTo>
                  <a:pt x="40884" y="8417"/>
                </a:lnTo>
                <a:lnTo>
                  <a:pt x="40884" y="48098"/>
                </a:lnTo>
                <a:lnTo>
                  <a:pt x="31264" y="48098"/>
                </a:lnTo>
                <a:lnTo>
                  <a:pt x="30462" y="47297"/>
                </a:lnTo>
                <a:lnTo>
                  <a:pt x="30462" y="13227"/>
                </a:lnTo>
                <a:lnTo>
                  <a:pt x="29260" y="9619"/>
                </a:lnTo>
                <a:lnTo>
                  <a:pt x="19640" y="9619"/>
                </a:lnTo>
                <a:lnTo>
                  <a:pt x="13227" y="12826"/>
                </a:lnTo>
                <a:lnTo>
                  <a:pt x="10421" y="14028"/>
                </a:lnTo>
                <a:close/>
              </a:path>
            </a:pathLst>
          </a:custGeom>
          <a:solidFill>
            <a:srgbClr val="5152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18429" y="6638532"/>
            <a:ext cx="690371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3390" y="6660642"/>
            <a:ext cx="597408" cy="198120"/>
          </a:xfrm>
          <a:custGeom>
            <a:avLst/>
            <a:gdLst/>
            <a:ahLst/>
            <a:cxnLst/>
            <a:rect l="l" t="t" r="r" b="b"/>
            <a:pathLst>
              <a:path w="597408" h="198120">
                <a:moveTo>
                  <a:pt x="597408" y="0"/>
                </a:moveTo>
                <a:lnTo>
                  <a:pt x="0" y="0"/>
                </a:lnTo>
                <a:lnTo>
                  <a:pt x="0" y="197357"/>
                </a:lnTo>
              </a:path>
              <a:path w="597408" h="198120">
                <a:moveTo>
                  <a:pt x="597408" y="197357"/>
                </a:moveTo>
                <a:lnTo>
                  <a:pt x="597408" y="0"/>
                </a:lnTo>
              </a:path>
            </a:pathLst>
          </a:custGeom>
          <a:ln w="9144">
            <a:solidFill>
              <a:srgbClr val="1330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83337" y="1345093"/>
            <a:ext cx="3256788" cy="5067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07704" y="332656"/>
            <a:ext cx="3888432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4" dirty="0" smtClean="0">
                <a:solidFill>
                  <a:srgbClr val="F2F2F2"/>
                </a:solidFill>
                <a:latin typeface="Verdana"/>
                <a:cs typeface="Verdana"/>
              </a:rPr>
              <a:t>M</a:t>
            </a:r>
            <a:r>
              <a:rPr sz="3000" spc="-4" dirty="0" smtClean="0">
                <a:solidFill>
                  <a:srgbClr val="F2F2F2"/>
                </a:solidFill>
                <a:latin typeface="Verdana"/>
                <a:cs typeface="Verdana"/>
              </a:rPr>
              <a:t>a</a:t>
            </a:r>
            <a:r>
              <a:rPr sz="3000" spc="4" dirty="0" smtClean="0">
                <a:solidFill>
                  <a:srgbClr val="F2F2F2"/>
                </a:solidFill>
                <a:latin typeface="Verdana"/>
                <a:cs typeface="Verdana"/>
              </a:rPr>
              <a:t>i</a:t>
            </a:r>
            <a:r>
              <a:rPr sz="3000" spc="0" dirty="0" smtClean="0">
                <a:solidFill>
                  <a:srgbClr val="F2F2F2"/>
                </a:solidFill>
                <a:latin typeface="Verdana"/>
                <a:cs typeface="Verdana"/>
              </a:rPr>
              <a:t>n</a:t>
            </a:r>
            <a:r>
              <a:rPr lang="it-IT" sz="3000" spc="0" dirty="0" smtClean="0">
                <a:solidFill>
                  <a:srgbClr val="F2F2F2"/>
                </a:solidFill>
                <a:latin typeface="Verdana"/>
                <a:cs typeface="Verdana"/>
              </a:rPr>
              <a:t> EU Energy 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34384" y="332656"/>
            <a:ext cx="1685888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-69" dirty="0" smtClean="0">
                <a:solidFill>
                  <a:srgbClr val="F2F2F2"/>
                </a:solidFill>
                <a:latin typeface="Verdana"/>
                <a:cs typeface="Verdana"/>
              </a:rPr>
              <a:t>P</a:t>
            </a:r>
            <a:r>
              <a:rPr sz="3000" spc="4" dirty="0" smtClean="0">
                <a:solidFill>
                  <a:srgbClr val="F2F2F2"/>
                </a:solidFill>
                <a:latin typeface="Verdana"/>
                <a:cs typeface="Verdana"/>
              </a:rPr>
              <a:t>oli</a:t>
            </a:r>
            <a:r>
              <a:rPr sz="3000" spc="-4" dirty="0" smtClean="0">
                <a:solidFill>
                  <a:srgbClr val="F2F2F2"/>
                </a:solidFill>
                <a:latin typeface="Verdana"/>
                <a:cs typeface="Verdana"/>
              </a:rPr>
              <a:t>cy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32240" y="332656"/>
            <a:ext cx="2232248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F2F2F2"/>
                </a:solidFill>
                <a:latin typeface="Verdana"/>
                <a:cs typeface="Verdana"/>
              </a:rPr>
              <a:t>E</a:t>
            </a:r>
            <a:r>
              <a:rPr sz="3000" spc="4" dirty="0" smtClean="0">
                <a:solidFill>
                  <a:srgbClr val="F2F2F2"/>
                </a:solidFill>
                <a:latin typeface="Verdana"/>
                <a:cs typeface="Verdana"/>
              </a:rPr>
              <a:t>l</a:t>
            </a:r>
            <a:r>
              <a:rPr sz="3000" spc="0" dirty="0" smtClean="0">
                <a:solidFill>
                  <a:srgbClr val="F2F2F2"/>
                </a:solidFill>
                <a:latin typeface="Verdana"/>
                <a:cs typeface="Verdana"/>
              </a:rPr>
              <a:t>e</a:t>
            </a:r>
            <a:r>
              <a:rPr sz="3000" spc="-4" dirty="0" smtClean="0">
                <a:solidFill>
                  <a:srgbClr val="F2F2F2"/>
                </a:solidFill>
                <a:latin typeface="Verdana"/>
                <a:cs typeface="Verdana"/>
              </a:rPr>
              <a:t>m</a:t>
            </a:r>
            <a:r>
              <a:rPr sz="3000" spc="0" dirty="0" smtClean="0">
                <a:solidFill>
                  <a:srgbClr val="F2F2F2"/>
                </a:solidFill>
                <a:latin typeface="Verdana"/>
                <a:cs typeface="Verdana"/>
              </a:rPr>
              <a:t>e</a:t>
            </a:r>
            <a:r>
              <a:rPr sz="3000" spc="-4" dirty="0" smtClean="0">
                <a:solidFill>
                  <a:srgbClr val="F2F2F2"/>
                </a:solidFill>
                <a:latin typeface="Verdana"/>
                <a:cs typeface="Verdana"/>
              </a:rPr>
              <a:t>n</a:t>
            </a:r>
            <a:r>
              <a:rPr sz="3000" spc="4" dirty="0" smtClean="0">
                <a:solidFill>
                  <a:srgbClr val="F2F2F2"/>
                </a:solidFill>
                <a:latin typeface="Verdana"/>
                <a:cs typeface="Verdana"/>
              </a:rPr>
              <a:t>t</a:t>
            </a:r>
            <a:r>
              <a:rPr sz="3000" spc="0" dirty="0" smtClean="0">
                <a:solidFill>
                  <a:srgbClr val="F2F2F2"/>
                </a:solidFill>
                <a:latin typeface="Verdana"/>
                <a:cs typeface="Verdana"/>
              </a:rPr>
              <a:t>s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291" y="1555069"/>
            <a:ext cx="13581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F5393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9593" y="1555069"/>
            <a:ext cx="4032448" cy="649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-4" dirty="0" smtClean="0">
                <a:solidFill>
                  <a:srgbClr val="FF0000"/>
                </a:solidFill>
                <a:latin typeface="Arial"/>
                <a:cs typeface="Arial"/>
              </a:rPr>
              <a:t>203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800" b="1" spc="1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4" dirty="0" smtClean="0">
                <a:solidFill>
                  <a:srgbClr val="FF0000"/>
                </a:solidFill>
                <a:latin typeface="Arial"/>
                <a:cs typeface="Arial"/>
              </a:rPr>
              <a:t>Cli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b="1" spc="-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4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-4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-E</a:t>
            </a:r>
            <a:r>
              <a:rPr sz="1800" b="1" spc="-4" dirty="0" smtClean="0">
                <a:solidFill>
                  <a:srgbClr val="FF0000"/>
                </a:solidFill>
                <a:latin typeface="Arial"/>
                <a:cs typeface="Arial"/>
              </a:rPr>
              <a:t>ne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 spc="-4" dirty="0" smtClean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b="1" spc="2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b="1" spc="-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ck</a:t>
            </a:r>
            <a:r>
              <a:rPr sz="1800" b="1" spc="-4" dirty="0" smtClean="0">
                <a:solidFill>
                  <a:srgbClr val="FF0000"/>
                </a:solidFill>
                <a:latin typeface="Arial"/>
                <a:cs typeface="Arial"/>
              </a:rPr>
              <a:t>age</a:t>
            </a:r>
            <a:endParaRPr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34289">
              <a:lnSpc>
                <a:spcPct val="95825"/>
              </a:lnSpc>
            </a:pPr>
            <a:r>
              <a:rPr sz="1200" b="1" i="1" spc="0" dirty="0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200" b="1" i="1" spc="-4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200" b="1" i="1" spc="4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200" b="1" i="1" spc="0" dirty="0" smtClean="0">
                <a:solidFill>
                  <a:srgbClr val="FF0000"/>
                </a:solidFill>
                <a:latin typeface="Arial"/>
                <a:cs typeface="Arial"/>
              </a:rPr>
              <a:t>m </a:t>
            </a:r>
            <a:r>
              <a:rPr sz="1200" b="1" i="1" spc="4" dirty="0" smtClean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r>
              <a:rPr sz="1200" b="1" i="1" spc="0" dirty="0" smtClean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200" b="1" i="1" spc="4" dirty="0" smtClean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r>
              <a:rPr sz="1200" b="1" i="1" spc="0" dirty="0" smtClean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200" b="1" i="1" spc="4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200" b="1" i="1" spc="0" dirty="0" smtClean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200" b="1" i="1" spc="-3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spc="0" dirty="0" smtClean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200" b="1" i="1" spc="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spc="4" dirty="0" smtClean="0">
                <a:solidFill>
                  <a:srgbClr val="FF0000"/>
                </a:solidFill>
                <a:latin typeface="Arial"/>
                <a:cs typeface="Arial"/>
              </a:rPr>
              <a:t>27</a:t>
            </a:r>
            <a:r>
              <a:rPr sz="1200" b="1" i="1" spc="0" dirty="0" smtClean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200" b="1" i="1" spc="-4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200" b="1" i="1" spc="0" dirty="0" smtClean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r>
              <a:rPr lang="it-IT" sz="1200" b="1" i="1" spc="0" dirty="0" smtClean="0">
                <a:solidFill>
                  <a:srgbClr val="FF0000"/>
                </a:solidFill>
                <a:latin typeface="Arial"/>
                <a:cs typeface="Arial"/>
              </a:rPr>
              <a:t>/40 </a:t>
            </a:r>
          </a:p>
          <a:p>
            <a:pPr marL="12700" marR="34289">
              <a:lnSpc>
                <a:spcPct val="95825"/>
              </a:lnSpc>
            </a:pPr>
            <a:r>
              <a:rPr lang="it-IT" sz="1200" b="1" i="1" dirty="0" smtClean="0">
                <a:latin typeface="Arial"/>
                <a:cs typeface="Arial"/>
              </a:rPr>
              <a:t>             </a:t>
            </a:r>
            <a:endParaRPr lang="it-IT" sz="1200" b="1" i="1" spc="0" dirty="0" smtClean="0">
              <a:latin typeface="Arial"/>
              <a:cs typeface="Arial"/>
            </a:endParaRPr>
          </a:p>
          <a:p>
            <a:pPr marL="12700" marR="34289">
              <a:lnSpc>
                <a:spcPct val="95825"/>
              </a:lnSpc>
            </a:pPr>
            <a:endParaRPr sz="1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291" y="2423749"/>
            <a:ext cx="13581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F5393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3467" y="2423749"/>
            <a:ext cx="4283456" cy="1399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36" marR="2286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1800" b="1" spc="-4" dirty="0" smtClean="0">
                <a:solidFill>
                  <a:srgbClr val="0F5393"/>
                </a:solidFill>
                <a:latin typeface="Arial"/>
                <a:cs typeface="Arial"/>
              </a:rPr>
              <a:t>ne</a:t>
            </a:r>
            <a:r>
              <a:rPr sz="1800" b="1" spc="0" dirty="0" smtClean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800" b="1" spc="-4" dirty="0" smtClean="0">
                <a:solidFill>
                  <a:srgbClr val="0F5393"/>
                </a:solidFill>
                <a:latin typeface="Arial"/>
                <a:cs typeface="Arial"/>
              </a:rPr>
              <a:t>g</a:t>
            </a:r>
            <a:r>
              <a:rPr sz="1800" b="1" spc="0" dirty="0" smtClean="0">
                <a:solidFill>
                  <a:srgbClr val="0F5393"/>
                </a:solidFill>
                <a:latin typeface="Arial"/>
                <a:cs typeface="Arial"/>
              </a:rPr>
              <a:t>y</a:t>
            </a:r>
            <a:r>
              <a:rPr sz="1800" b="1" spc="19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800" b="1" spc="-4" dirty="0" smtClean="0">
                <a:solidFill>
                  <a:srgbClr val="0F5393"/>
                </a:solidFill>
                <a:latin typeface="Arial"/>
                <a:cs typeface="Arial"/>
              </a:rPr>
              <a:t>Union</a:t>
            </a:r>
            <a:endParaRPr sz="1800" b="1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567"/>
              </a:spcBef>
            </a:pP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Ene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g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y</a:t>
            </a:r>
            <a:r>
              <a:rPr sz="1200" b="1" i="1" spc="-19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s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c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u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it</a:t>
            </a:r>
            <a:r>
              <a:rPr sz="1200" b="1" i="1" spc="-84" dirty="0" smtClean="0">
                <a:solidFill>
                  <a:srgbClr val="0F5393"/>
                </a:solidFill>
                <a:latin typeface="Arial"/>
                <a:cs typeface="Arial"/>
              </a:rPr>
              <a:t>y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,</a:t>
            </a:r>
            <a:r>
              <a:rPr sz="1200" b="1" i="1" spc="-19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s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li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da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ity</a:t>
            </a:r>
            <a:r>
              <a:rPr sz="1200" b="1" i="1" spc="-19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an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d</a:t>
            </a:r>
            <a:r>
              <a:rPr sz="1200" b="1" i="1" spc="-14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t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u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st</a:t>
            </a:r>
            <a:endParaRPr sz="1200" b="1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360"/>
              </a:spcBef>
            </a:pP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A</a:t>
            </a:r>
            <a:r>
              <a:rPr sz="1200" b="1" i="1" spc="-39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f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u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lly</a:t>
            </a:r>
            <a:r>
              <a:rPr sz="1200" b="1" i="1" spc="-9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i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t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eg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a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t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d</a:t>
            </a:r>
            <a:r>
              <a:rPr sz="1200" b="1" i="1" spc="-39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i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t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na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l</a:t>
            </a:r>
            <a:r>
              <a:rPr sz="1200" b="1" i="1" spc="-34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ene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g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y</a:t>
            </a:r>
            <a:r>
              <a:rPr sz="1200" b="1" i="1" spc="-19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-14" dirty="0" smtClean="0">
                <a:solidFill>
                  <a:srgbClr val="0F5393"/>
                </a:solidFill>
                <a:latin typeface="Arial"/>
                <a:cs typeface="Arial"/>
              </a:rPr>
              <a:t>m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a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k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et</a:t>
            </a:r>
            <a:endParaRPr sz="1200" b="1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360"/>
              </a:spcBef>
            </a:pP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Ene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g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y</a:t>
            </a:r>
            <a:r>
              <a:rPr sz="1200" b="1" i="1" spc="-19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ffici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en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cy</a:t>
            </a:r>
            <a:r>
              <a:rPr sz="1200" b="1" i="1" spc="-29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fi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st</a:t>
            </a:r>
            <a:endParaRPr sz="1200" b="1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360"/>
              </a:spcBef>
            </a:pPr>
            <a:r>
              <a:rPr sz="1200" b="1" i="1" spc="-84" dirty="0" smtClean="0">
                <a:solidFill>
                  <a:srgbClr val="0F5393"/>
                </a:solidFill>
                <a:latin typeface="Arial"/>
                <a:cs typeface="Arial"/>
              </a:rPr>
              <a:t>T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an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siti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1200" b="1" i="1" spc="-29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to</a:t>
            </a:r>
            <a:r>
              <a:rPr sz="1200" b="1" i="1" spc="9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a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l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1200" b="1" i="1" spc="9" dirty="0" smtClean="0">
                <a:solidFill>
                  <a:srgbClr val="0F5393"/>
                </a:solidFill>
                <a:latin typeface="Arial"/>
                <a:cs typeface="Arial"/>
              </a:rPr>
              <a:t>w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-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c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a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b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s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ci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ty</a:t>
            </a:r>
            <a:endParaRPr sz="1200" b="1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60"/>
              </a:spcBef>
            </a:pP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A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Ene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g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y</a:t>
            </a:r>
            <a:r>
              <a:rPr sz="1200" b="1" i="1" spc="-19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U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i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1200" b="1" i="1" spc="-29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f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r R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s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ea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c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h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,</a:t>
            </a:r>
            <a:r>
              <a:rPr sz="1200" b="1" i="1" spc="-29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Inno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v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a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ti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1200" b="1" i="1" spc="-39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an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d</a:t>
            </a:r>
            <a:r>
              <a:rPr sz="1200" b="1" i="1" spc="-14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C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1200" b="1" i="1" spc="-14" dirty="0" smtClean="0">
                <a:solidFill>
                  <a:srgbClr val="0F5393"/>
                </a:solidFill>
                <a:latin typeface="Arial"/>
                <a:cs typeface="Arial"/>
              </a:rPr>
              <a:t>m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pe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tiv</a:t>
            </a:r>
            <a:r>
              <a:rPr sz="1200" b="1" i="1" spc="4" dirty="0" smtClean="0">
                <a:solidFill>
                  <a:srgbClr val="0F5393"/>
                </a:solidFill>
                <a:latin typeface="Arial"/>
                <a:cs typeface="Arial"/>
              </a:rPr>
              <a:t>en</a:t>
            </a:r>
            <a:r>
              <a:rPr sz="1200" b="1" i="1" spc="-4" dirty="0" smtClean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1200" b="1" i="1" spc="0" dirty="0" smtClean="0">
                <a:solidFill>
                  <a:srgbClr val="0F5393"/>
                </a:solidFill>
                <a:latin typeface="Arial"/>
                <a:cs typeface="Arial"/>
              </a:rPr>
              <a:t>ss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291" y="4290649"/>
            <a:ext cx="13581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F5393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4803" y="4290648"/>
            <a:ext cx="3294700" cy="5065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F5393"/>
                </a:solidFill>
                <a:latin typeface="Arial"/>
                <a:cs typeface="Arial"/>
              </a:rPr>
              <a:t>S</a:t>
            </a:r>
            <a:r>
              <a:rPr sz="1800" spc="-4" dirty="0" smtClean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F539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F5393"/>
                </a:solidFill>
                <a:latin typeface="Arial"/>
                <a:cs typeface="Arial"/>
              </a:rPr>
              <a:t>-P</a:t>
            </a:r>
            <a:r>
              <a:rPr sz="1800" spc="-4" dirty="0" smtClean="0">
                <a:solidFill>
                  <a:srgbClr val="0F5393"/>
                </a:solidFill>
                <a:latin typeface="Arial"/>
                <a:cs typeface="Arial"/>
              </a:rPr>
              <a:t>la</a:t>
            </a:r>
            <a:r>
              <a:rPr sz="1800" spc="0" dirty="0" smtClean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1800" spc="14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F5393"/>
                </a:solidFill>
                <a:latin typeface="Arial"/>
                <a:cs typeface="Arial"/>
              </a:rPr>
              <a:t>&amp;</a:t>
            </a:r>
            <a:r>
              <a:rPr sz="1800" spc="-4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F5393"/>
                </a:solidFill>
                <a:latin typeface="Arial"/>
                <a:cs typeface="Arial"/>
              </a:rPr>
              <a:t>I</a:t>
            </a:r>
            <a:r>
              <a:rPr sz="1800" spc="-4" dirty="0" smtClean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0F5393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0F5393"/>
                </a:solidFill>
                <a:latin typeface="Arial"/>
                <a:cs typeface="Arial"/>
              </a:rPr>
              <a:t>eg</a:t>
            </a:r>
            <a:r>
              <a:rPr sz="1800" spc="0" dirty="0" smtClean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800" spc="-4" dirty="0" smtClean="0">
                <a:solidFill>
                  <a:srgbClr val="0F5393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0F5393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F5393"/>
                </a:solidFill>
                <a:latin typeface="Arial"/>
                <a:cs typeface="Arial"/>
              </a:rPr>
              <a:t>d</a:t>
            </a:r>
            <a:r>
              <a:rPr sz="1800" spc="14" dirty="0" smtClean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0F5393"/>
                </a:solidFill>
                <a:latin typeface="Arial"/>
                <a:cs typeface="Arial"/>
              </a:rPr>
              <a:t>Road</a:t>
            </a:r>
            <a:r>
              <a:rPr sz="1800" spc="0" dirty="0" smtClean="0">
                <a:solidFill>
                  <a:srgbClr val="0F5393"/>
                </a:solidFill>
                <a:latin typeface="Arial"/>
                <a:cs typeface="Arial"/>
              </a:rPr>
              <a:t>m</a:t>
            </a:r>
            <a:r>
              <a:rPr sz="1800" spc="-4" dirty="0" smtClean="0">
                <a:solidFill>
                  <a:srgbClr val="0F5393"/>
                </a:solidFill>
                <a:latin typeface="Arial"/>
                <a:cs typeface="Arial"/>
              </a:rPr>
              <a:t>ap</a:t>
            </a:r>
            <a:endParaRPr lang="it-IT" sz="1800" spc="-4" dirty="0" smtClean="0">
              <a:solidFill>
                <a:srgbClr val="0F5393"/>
              </a:solidFill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lang="it-IT" sz="1800" spc="4" dirty="0">
                <a:solidFill>
                  <a:srgbClr val="0F5393"/>
                </a:solidFill>
                <a:latin typeface="Arial"/>
                <a:cs typeface="Arial"/>
              </a:rPr>
              <a:t>HORIZON 2020</a:t>
            </a:r>
            <a:endParaRPr sz="1800" spc="4" dirty="0">
              <a:solidFill>
                <a:srgbClr val="0F5393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291" y="5113609"/>
            <a:ext cx="13581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F5393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466" y="5113609"/>
            <a:ext cx="3112470" cy="1123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ct val="95825"/>
              </a:lnSpc>
            </a:pPr>
            <a:r>
              <a:rPr lang="it-IT" sz="1600" b="1" i="1" spc="4" dirty="0" err="1" smtClean="0">
                <a:latin typeface="Arial"/>
                <a:cs typeface="Arial"/>
              </a:rPr>
              <a:t>After</a:t>
            </a:r>
            <a:r>
              <a:rPr lang="it-IT" sz="1600" b="1" i="1" spc="4" dirty="0" smtClean="0">
                <a:latin typeface="Arial"/>
                <a:cs typeface="Arial"/>
              </a:rPr>
              <a:t> </a:t>
            </a:r>
            <a:r>
              <a:rPr lang="it-IT" sz="1600" b="1" i="1" spc="4" dirty="0" err="1" smtClean="0">
                <a:latin typeface="Arial"/>
                <a:cs typeface="Arial"/>
              </a:rPr>
              <a:t>Paris</a:t>
            </a:r>
            <a:r>
              <a:rPr lang="it-IT" sz="1600" b="1" i="1" spc="4" dirty="0" smtClean="0">
                <a:latin typeface="Arial"/>
                <a:cs typeface="Arial"/>
              </a:rPr>
              <a:t> COP 21</a:t>
            </a:r>
          </a:p>
          <a:p>
            <a:pPr marL="12700" marR="34289">
              <a:lnSpc>
                <a:spcPct val="95825"/>
              </a:lnSpc>
            </a:pPr>
            <a:r>
              <a:rPr lang="it-IT" sz="1600" b="1" i="1" spc="4" dirty="0" smtClean="0">
                <a:latin typeface="Arial"/>
                <a:cs typeface="Arial"/>
              </a:rPr>
              <a:t>      “</a:t>
            </a:r>
            <a:r>
              <a:rPr lang="it-IT" sz="1600" b="1" i="1" spc="4" dirty="0" smtClean="0">
                <a:solidFill>
                  <a:srgbClr val="FF0000"/>
                </a:solidFill>
                <a:latin typeface="Arial"/>
                <a:cs typeface="Arial"/>
              </a:rPr>
              <a:t>MISSION INNOVATION</a:t>
            </a:r>
            <a:r>
              <a:rPr lang="it-IT" sz="1600" b="1" i="1" spc="4" dirty="0" smtClean="0">
                <a:latin typeface="Arial"/>
                <a:cs typeface="Arial"/>
              </a:rPr>
              <a:t>”</a:t>
            </a:r>
          </a:p>
          <a:p>
            <a:pPr marL="12700" marR="34289">
              <a:lnSpc>
                <a:spcPct val="95825"/>
              </a:lnSpc>
            </a:pPr>
            <a:endParaRPr lang="it-IT" sz="1400" b="1" i="1" dirty="0" smtClean="0">
              <a:latin typeface="Arial"/>
              <a:cs typeface="Arial"/>
            </a:endParaRPr>
          </a:p>
          <a:p>
            <a:pPr marL="12700" marR="34289">
              <a:lnSpc>
                <a:spcPct val="95825"/>
              </a:lnSpc>
            </a:pPr>
            <a:r>
              <a:rPr lang="it-IT" sz="1400" b="1" i="1" dirty="0" err="1" smtClean="0">
                <a:latin typeface="Arial"/>
                <a:cs typeface="Arial"/>
              </a:rPr>
              <a:t>Clean</a:t>
            </a:r>
            <a:r>
              <a:rPr lang="it-IT" sz="1400" b="1" i="1" dirty="0" smtClean="0">
                <a:latin typeface="Arial"/>
                <a:cs typeface="Arial"/>
              </a:rPr>
              <a:t> Energy Package</a:t>
            </a:r>
          </a:p>
          <a:p>
            <a:pPr marL="12700" marR="34289">
              <a:lnSpc>
                <a:spcPct val="95825"/>
              </a:lnSpc>
            </a:pPr>
            <a:r>
              <a:rPr lang="it-IT" sz="1400" b="1" i="1" dirty="0" smtClean="0">
                <a:latin typeface="Arial"/>
                <a:cs typeface="Arial"/>
              </a:rPr>
              <a:t>          EC COM </a:t>
            </a:r>
            <a:r>
              <a:rPr lang="it-IT" sz="1400" b="1" i="1" dirty="0" err="1" smtClean="0">
                <a:latin typeface="Arial"/>
                <a:cs typeface="Arial"/>
              </a:rPr>
              <a:t>Nov</a:t>
            </a:r>
            <a:r>
              <a:rPr lang="it-IT" sz="1400" b="1" i="1" dirty="0" smtClean="0">
                <a:latin typeface="Arial"/>
                <a:cs typeface="Arial"/>
              </a:rPr>
              <a:t> 30, 2016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3390" y="6660642"/>
            <a:ext cx="597408" cy="197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3332" marR="221081" algn="ctr">
              <a:lnSpc>
                <a:spcPct val="95825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" y="0"/>
            <a:ext cx="9143238" cy="582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762" y="582356"/>
            <a:ext cx="593767" cy="3998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94529" y="582356"/>
            <a:ext cx="615672" cy="3998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210202" y="582356"/>
            <a:ext cx="7933797" cy="3998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62" y="982218"/>
            <a:ext cx="593767" cy="272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94529" y="982218"/>
            <a:ext cx="615672" cy="279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210202" y="982218"/>
            <a:ext cx="7933797" cy="272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0" name="Freccia a destra 99"/>
          <p:cNvSpPr/>
          <p:nvPr/>
        </p:nvSpPr>
        <p:spPr>
          <a:xfrm>
            <a:off x="-489204" y="23488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Segnaposto piè di pagina 101"/>
          <p:cNvSpPr>
            <a:spLocks noGrp="1"/>
          </p:cNvSpPr>
          <p:nvPr>
            <p:ph type="ftr" sz="quarter" idx="11"/>
          </p:nvPr>
        </p:nvSpPr>
        <p:spPr>
          <a:xfrm>
            <a:off x="3124962" y="6383896"/>
            <a:ext cx="28956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04" name="Freccia a sinistra 103"/>
          <p:cNvSpPr/>
          <p:nvPr/>
        </p:nvSpPr>
        <p:spPr>
          <a:xfrm>
            <a:off x="4355976" y="42930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Freccia a destra 104"/>
          <p:cNvSpPr/>
          <p:nvPr/>
        </p:nvSpPr>
        <p:spPr>
          <a:xfrm>
            <a:off x="-324544" y="52292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D3C63-D146-4ED3-B35D-C48AB714BE2B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4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4" grpId="0" animBg="1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 bwMode="auto">
          <a:xfrm>
            <a:off x="323528" y="2861647"/>
            <a:ext cx="3464271" cy="778453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150" b="0" dirty="0">
                <a:solidFill>
                  <a:schemeClr val="tx1"/>
                </a:solidFill>
              </a:rPr>
              <a:t>T6: Modernising </a:t>
            </a:r>
            <a:r>
              <a:rPr lang="en-GB" sz="1150" b="0" dirty="0" smtClean="0">
                <a:solidFill>
                  <a:schemeClr val="tx1"/>
                </a:solidFill>
              </a:rPr>
              <a:t>the </a:t>
            </a:r>
            <a:r>
              <a:rPr lang="en-GB" sz="1150" b="0" dirty="0">
                <a:solidFill>
                  <a:schemeClr val="tx1"/>
                </a:solidFill>
              </a:rPr>
              <a:t>electricity grid</a:t>
            </a:r>
          </a:p>
          <a:p>
            <a:r>
              <a:rPr lang="en-GB" sz="1150" b="0" dirty="0">
                <a:solidFill>
                  <a:schemeClr val="tx1"/>
                </a:solidFill>
              </a:rPr>
              <a:t>T7: Energy storage</a:t>
            </a:r>
          </a:p>
          <a:p>
            <a:r>
              <a:rPr lang="en-GB" sz="1150" b="0" dirty="0">
                <a:solidFill>
                  <a:schemeClr val="tx1"/>
                </a:solidFill>
              </a:rPr>
              <a:t>T8: System flexibility</a:t>
            </a:r>
          </a:p>
          <a:p>
            <a:r>
              <a:rPr lang="en-GB" sz="1150" b="0" dirty="0">
                <a:solidFill>
                  <a:schemeClr val="tx1"/>
                </a:solidFill>
              </a:rPr>
              <a:t>T9: </a:t>
            </a:r>
            <a:r>
              <a:rPr lang="en-GB" sz="1150" b="0" dirty="0" smtClean="0">
                <a:solidFill>
                  <a:schemeClr val="tx1"/>
                </a:solidFill>
              </a:rPr>
              <a:t>Smart cities &amp; communities </a:t>
            </a:r>
            <a:endParaRPr lang="en-GB" sz="1150" b="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23528" y="6302092"/>
            <a:ext cx="3464271" cy="295260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200" b="0" dirty="0">
                <a:solidFill>
                  <a:schemeClr val="tx1"/>
                </a:solidFill>
              </a:rPr>
              <a:t>T12: Nuclear energy</a:t>
            </a:r>
          </a:p>
        </p:txBody>
      </p:sp>
      <p:sp>
        <p:nvSpPr>
          <p:cNvPr id="54" name="Rounded Rectangle 53"/>
          <p:cNvSpPr/>
          <p:nvPr/>
        </p:nvSpPr>
        <p:spPr bwMode="auto">
          <a:xfrm>
            <a:off x="323528" y="1305754"/>
            <a:ext cx="3474958" cy="413551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200" b="0" dirty="0" smtClean="0">
                <a:solidFill>
                  <a:schemeClr val="tx1"/>
                </a:solidFill>
              </a:rPr>
              <a:t>T10: Development of renewables 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315640" y="3861048"/>
            <a:ext cx="3464272" cy="936104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150" b="0" dirty="0">
                <a:solidFill>
                  <a:schemeClr val="tx1"/>
                </a:solidFill>
              </a:rPr>
              <a:t>T3: </a:t>
            </a:r>
            <a:r>
              <a:rPr lang="en-GB" sz="1150" b="0" dirty="0" smtClean="0">
                <a:solidFill>
                  <a:schemeClr val="tx1"/>
                </a:solidFill>
              </a:rPr>
              <a:t>Energy efficiency in buildings</a:t>
            </a:r>
          </a:p>
          <a:p>
            <a:endParaRPr lang="en-GB" sz="500" b="0" dirty="0">
              <a:solidFill>
                <a:schemeClr val="tx1"/>
              </a:solidFill>
            </a:endParaRPr>
          </a:p>
          <a:p>
            <a:r>
              <a:rPr lang="en-GB" sz="1150" b="0" dirty="0">
                <a:solidFill>
                  <a:schemeClr val="tx1"/>
                </a:solidFill>
              </a:rPr>
              <a:t>T4: Energy </a:t>
            </a:r>
            <a:r>
              <a:rPr lang="en-GB" sz="1150" b="0" dirty="0" smtClean="0">
                <a:solidFill>
                  <a:schemeClr val="tx1"/>
                </a:solidFill>
              </a:rPr>
              <a:t>efficiency in </a:t>
            </a:r>
            <a:r>
              <a:rPr lang="en-GB" sz="1150" b="0" dirty="0">
                <a:solidFill>
                  <a:schemeClr val="tx1"/>
                </a:solidFill>
              </a:rPr>
              <a:t>heating </a:t>
            </a:r>
            <a:r>
              <a:rPr lang="en-GB" sz="1150" b="0" dirty="0" smtClean="0">
                <a:solidFill>
                  <a:schemeClr val="tx1"/>
                </a:solidFill>
              </a:rPr>
              <a:t>&amp; cooling</a:t>
            </a:r>
          </a:p>
          <a:p>
            <a:endParaRPr lang="en-GB" sz="500" b="0" dirty="0">
              <a:solidFill>
                <a:schemeClr val="tx1"/>
              </a:solidFill>
            </a:endParaRPr>
          </a:p>
          <a:p>
            <a:r>
              <a:rPr lang="en-GB" sz="1150" b="0" dirty="0">
                <a:solidFill>
                  <a:schemeClr val="tx1"/>
                </a:solidFill>
              </a:rPr>
              <a:t>T5: Energy </a:t>
            </a:r>
            <a:r>
              <a:rPr lang="en-GB" sz="1150" b="0" dirty="0" smtClean="0">
                <a:solidFill>
                  <a:schemeClr val="tx1"/>
                </a:solidFill>
              </a:rPr>
              <a:t>efficiency in </a:t>
            </a:r>
            <a:r>
              <a:rPr lang="en-GB" sz="1150" b="0" dirty="0">
                <a:solidFill>
                  <a:schemeClr val="tx1"/>
                </a:solidFill>
              </a:rPr>
              <a:t>industry </a:t>
            </a:r>
            <a:r>
              <a:rPr lang="en-GB" sz="1150" b="0" dirty="0" smtClean="0">
                <a:solidFill>
                  <a:schemeClr val="tx1"/>
                </a:solidFill>
              </a:rPr>
              <a:t>&amp; services</a:t>
            </a:r>
            <a:endParaRPr lang="en-GB" sz="1150" b="0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323528" y="5877272"/>
            <a:ext cx="3464271" cy="36004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200" b="0" dirty="0">
                <a:solidFill>
                  <a:schemeClr val="tx1"/>
                </a:solidFill>
              </a:rPr>
              <a:t>T11: </a:t>
            </a:r>
            <a:r>
              <a:rPr lang="en-GB" sz="1200" b="0" dirty="0" smtClean="0">
                <a:solidFill>
                  <a:schemeClr val="tx1"/>
                </a:solidFill>
              </a:rPr>
              <a:t>Carbon capture storage/use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323528" y="1811700"/>
            <a:ext cx="3474960" cy="39316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200" b="0" dirty="0" smtClean="0">
                <a:solidFill>
                  <a:schemeClr val="tx1"/>
                </a:solidFill>
              </a:rPr>
              <a:t>T8: System flexibility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323528" y="2420886"/>
            <a:ext cx="3474960" cy="360042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150" b="0" dirty="0">
                <a:solidFill>
                  <a:schemeClr val="tx1"/>
                </a:solidFill>
              </a:rPr>
              <a:t>T1: Engaging </a:t>
            </a:r>
            <a:r>
              <a:rPr lang="en-GB" sz="1150" b="0" dirty="0" smtClean="0">
                <a:solidFill>
                  <a:schemeClr val="tx1"/>
                </a:solidFill>
              </a:rPr>
              <a:t>consumers </a:t>
            </a:r>
            <a:endParaRPr lang="en-GB" sz="1150" b="0" dirty="0">
              <a:solidFill>
                <a:schemeClr val="tx1"/>
              </a:solidFill>
            </a:endParaRPr>
          </a:p>
          <a:p>
            <a:r>
              <a:rPr lang="en-GB" sz="1150" b="0" dirty="0">
                <a:solidFill>
                  <a:schemeClr val="tx1"/>
                </a:solidFill>
              </a:rPr>
              <a:t>T2: Smart technologies for </a:t>
            </a:r>
            <a:r>
              <a:rPr lang="en-GB" sz="1150" b="0" dirty="0" smtClean="0">
                <a:solidFill>
                  <a:schemeClr val="tx1"/>
                </a:solidFill>
              </a:rPr>
              <a:t>consumers</a:t>
            </a:r>
          </a:p>
        </p:txBody>
      </p:sp>
      <p:sp>
        <p:nvSpPr>
          <p:cNvPr id="85" name="Rounded Rectangle 84"/>
          <p:cNvSpPr/>
          <p:nvPr/>
        </p:nvSpPr>
        <p:spPr bwMode="auto">
          <a:xfrm>
            <a:off x="323528" y="4869160"/>
            <a:ext cx="3464271" cy="335741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200" b="0" dirty="0" smtClean="0">
                <a:solidFill>
                  <a:schemeClr val="tx1"/>
                </a:solidFill>
              </a:rPr>
              <a:t>T7: </a:t>
            </a:r>
            <a:r>
              <a:rPr lang="en-GB" sz="1200" b="0" dirty="0">
                <a:solidFill>
                  <a:schemeClr val="tx1"/>
                </a:solidFill>
              </a:rPr>
              <a:t>E</a:t>
            </a:r>
            <a:r>
              <a:rPr lang="en-GB" sz="1200" b="0" dirty="0" smtClean="0">
                <a:solidFill>
                  <a:schemeClr val="tx1"/>
                </a:solidFill>
              </a:rPr>
              <a:t>nergy storage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323528" y="5345275"/>
            <a:ext cx="3464271" cy="459989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200" b="0" dirty="0" smtClean="0">
                <a:solidFill>
                  <a:schemeClr val="tx1"/>
                </a:solidFill>
              </a:rPr>
              <a:t>T13: Biofuels, fuel cells &amp; hydrogen, </a:t>
            </a:r>
            <a:r>
              <a:rPr lang="en-GB" sz="1200" b="0" dirty="0">
                <a:solidFill>
                  <a:schemeClr val="tx1"/>
                </a:solidFill>
              </a:rPr>
              <a:t>a</a:t>
            </a:r>
            <a:r>
              <a:rPr lang="en-GB" sz="1200" b="0" dirty="0" smtClean="0">
                <a:solidFill>
                  <a:schemeClr val="tx1"/>
                </a:solidFill>
              </a:rPr>
              <a:t>lternative fuels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4067944" y="188640"/>
            <a:ext cx="1963732" cy="864096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UNION</a:t>
            </a:r>
            <a:endParaRPr lang="sl-SI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R&amp;I </a:t>
            </a:r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Competitiveness prioritie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Rounded Rectangle 102"/>
          <p:cNvSpPr/>
          <p:nvPr/>
        </p:nvSpPr>
        <p:spPr bwMode="auto">
          <a:xfrm>
            <a:off x="6300192" y="3861048"/>
            <a:ext cx="2519192" cy="936104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87375" indent="-228600">
              <a:buAutoNum type="arabicPeriod"/>
            </a:pP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 bwMode="auto">
          <a:xfrm>
            <a:off x="6297812" y="4951986"/>
            <a:ext cx="2521571" cy="369332"/>
          </a:xfrm>
          <a:prstGeom prst="roundRect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87375" indent="-228600">
              <a:buAutoNum type="arabicPeriod"/>
            </a:pP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300192" y="4869160"/>
            <a:ext cx="252028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+mn-lt"/>
              </a:rPr>
              <a:t>7. Competitive in global battery sector (e-mobility)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297812" y="3861048"/>
            <a:ext cx="251919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  <a:latin typeface="+mn-lt"/>
              </a:rPr>
              <a:t>5. New materials &amp; technologies for buildings</a:t>
            </a:r>
          </a:p>
          <a:p>
            <a:endParaRPr lang="en-GB" sz="1400" dirty="0">
              <a:solidFill>
                <a:schemeClr val="tx1"/>
              </a:solidFill>
              <a:latin typeface="+mn-lt"/>
            </a:endParaRPr>
          </a:p>
          <a:p>
            <a:r>
              <a:rPr lang="en-GB" sz="1400" dirty="0">
                <a:solidFill>
                  <a:schemeClr val="tx1"/>
                </a:solidFill>
                <a:latin typeface="+mn-lt"/>
              </a:rPr>
              <a:t>6. Energy efficiency for industry</a:t>
            </a:r>
            <a:endParaRPr lang="en-GB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300192" y="6206534"/>
            <a:ext cx="2592288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10. Nuclear Safety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300192" y="5805265"/>
            <a:ext cx="2578312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1"/>
                </a:solidFill>
                <a:latin typeface="+mj-lt"/>
              </a:rPr>
              <a:t>9. CCS</a:t>
            </a:r>
            <a:r>
              <a:rPr lang="sl-SI" sz="1400" b="1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it-IT" sz="1400" b="1" dirty="0" smtClean="0">
                <a:solidFill>
                  <a:schemeClr val="tx1"/>
                </a:solidFill>
                <a:latin typeface="+mj-lt"/>
              </a:rPr>
              <a:t>CC</a:t>
            </a:r>
            <a:r>
              <a:rPr lang="sl-SI" sz="1400" b="1" dirty="0" smtClean="0">
                <a:solidFill>
                  <a:schemeClr val="tx1"/>
                </a:solidFill>
                <a:latin typeface="+mj-lt"/>
              </a:rPr>
              <a:t>U</a:t>
            </a:r>
            <a:endParaRPr lang="en-GB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6300192" y="188640"/>
            <a:ext cx="2531769" cy="864096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marL="358775" indent="-358775" algn="ctr" eaLnBrk="0" hangingPunct="0">
              <a:defRPr sz="1600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358775" indent="-358775" eaLnBrk="0" hangingPunct="0">
              <a:defRPr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eaLnBrk="0" hangingPunct="0">
              <a:defRPr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eaLnBrk="0" hangingPunct="0">
              <a:defRPr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eaLnBrk="0" hangingPunct="0">
              <a:defRPr>
                <a:solidFill>
                  <a:srgbClr val="0F5494"/>
                </a:solidFill>
                <a:latin typeface="Verdana" pitchFamily="34" charset="0"/>
              </a:defRPr>
            </a:lvl5pPr>
            <a:lvl6pPr marL="81597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F5494"/>
                </a:solidFill>
                <a:latin typeface="Verdana" pitchFamily="34" charset="0"/>
              </a:defRPr>
            </a:lvl6pPr>
            <a:lvl7pPr marL="127317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F5494"/>
                </a:solidFill>
                <a:latin typeface="Verdana" pitchFamily="34" charset="0"/>
              </a:defRPr>
            </a:lvl7pPr>
            <a:lvl8pPr marL="173037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F5494"/>
                </a:solidFill>
                <a:latin typeface="Verdana" pitchFamily="34" charset="0"/>
              </a:defRPr>
            </a:lvl8pPr>
            <a:lvl9pPr marL="218757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1800" b="1" dirty="0"/>
              <a:t>SET Plan </a:t>
            </a:r>
            <a:endParaRPr lang="en-GB" sz="1800" b="1" dirty="0" smtClean="0"/>
          </a:p>
          <a:p>
            <a:r>
              <a:rPr lang="en-GB" sz="1800" b="1" dirty="0" smtClean="0"/>
              <a:t>(</a:t>
            </a:r>
            <a:r>
              <a:rPr lang="en-GB" sz="1800" b="1" dirty="0"/>
              <a:t>10 </a:t>
            </a:r>
            <a:r>
              <a:rPr lang="en-GB" sz="1800" b="1" dirty="0" smtClean="0"/>
              <a:t>key </a:t>
            </a:r>
            <a:r>
              <a:rPr lang="en-GB" sz="1800" b="1" dirty="0"/>
              <a:t>actions)</a:t>
            </a: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4067944" y="3861048"/>
            <a:ext cx="1963732" cy="966406"/>
          </a:xfrm>
          <a:prstGeom prst="roundRect">
            <a:avLst>
              <a:gd name="adj" fmla="val 11112"/>
            </a:avLst>
          </a:prstGeom>
          <a:solidFill>
            <a:srgbClr val="99CCFF"/>
          </a:solidFill>
          <a:ln w="19050"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Efficient Energy  Systems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4067944" y="1269750"/>
            <a:ext cx="1963732" cy="966406"/>
          </a:xfrm>
          <a:prstGeom prst="roundRect">
            <a:avLst>
              <a:gd name="adj" fmla="val 10858"/>
            </a:avLst>
          </a:prstGeom>
          <a:solidFill>
            <a:srgbClr val="99CCFF"/>
          </a:solidFill>
          <a:ln w="19050">
            <a:solidFill>
              <a:schemeClr val="bg2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+mj-lt"/>
              </a:rPr>
              <a:t>N°1 in Renewables</a:t>
            </a:r>
            <a:endParaRPr lang="en-GB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4067944" y="2549752"/>
            <a:ext cx="1963732" cy="966407"/>
          </a:xfrm>
          <a:prstGeom prst="roundRect">
            <a:avLst>
              <a:gd name="adj" fmla="val 12545"/>
            </a:avLst>
          </a:prstGeom>
          <a:solidFill>
            <a:srgbClr val="99CCFF"/>
          </a:solidFill>
          <a:ln w="19050"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+mj-lt"/>
              </a:rPr>
              <a:t>Smart EU Energy System with consumers at the </a:t>
            </a:r>
            <a:r>
              <a:rPr lang="en-GB" sz="1400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en-GB" sz="1400" b="1" dirty="0" smtClean="0">
                <a:solidFill>
                  <a:schemeClr val="tx1"/>
                </a:solidFill>
                <a:latin typeface="+mj-lt"/>
              </a:rPr>
              <a:t>entre</a:t>
            </a:r>
            <a:endParaRPr lang="en-GB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4067944" y="4910866"/>
            <a:ext cx="1963732" cy="924700"/>
          </a:xfrm>
          <a:prstGeom prst="roundRect">
            <a:avLst>
              <a:gd name="adj" fmla="val 15153"/>
            </a:avLst>
          </a:prstGeom>
          <a:solidFill>
            <a:srgbClr val="99CCFF"/>
          </a:solidFill>
          <a:ln w="19050"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Sustainable Transport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6300192" y="2852936"/>
            <a:ext cx="2519192" cy="663223"/>
          </a:xfrm>
          <a:prstGeom prst="roundRect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58775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11682" y="2922937"/>
            <a:ext cx="25202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+mn-lt"/>
              </a:rPr>
              <a:t>4. </a:t>
            </a:r>
            <a:r>
              <a:rPr lang="en-GB" sz="1400" dirty="0">
                <a:solidFill>
                  <a:schemeClr val="tx1"/>
                </a:solidFill>
                <a:latin typeface="+mn-lt"/>
              </a:rPr>
              <a:t>Resilience &amp; security of energy </a:t>
            </a:r>
            <a:r>
              <a:rPr lang="en-GB" sz="1400" dirty="0" smtClean="0">
                <a:solidFill>
                  <a:schemeClr val="tx1"/>
                </a:solidFill>
                <a:latin typeface="+mn-lt"/>
              </a:rPr>
              <a:t>system </a:t>
            </a:r>
            <a:endParaRPr lang="en-GB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301280" y="5373216"/>
            <a:ext cx="2518103" cy="43204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87375" indent="-228600">
              <a:buAutoNum type="arabicPeriod"/>
            </a:pP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97813" y="5445224"/>
            <a:ext cx="252265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+mn-lt"/>
              </a:rPr>
              <a:t>8. Renewable fuels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6297814" y="1269749"/>
            <a:ext cx="2534148" cy="1079131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200" b="1" dirty="0">
                <a:solidFill>
                  <a:schemeClr val="tx1"/>
                </a:solidFill>
              </a:rPr>
              <a:t>1. </a:t>
            </a:r>
            <a:r>
              <a:rPr lang="en-GB" sz="1400" b="1" dirty="0">
                <a:solidFill>
                  <a:schemeClr val="tx1"/>
                </a:solidFill>
              </a:rPr>
              <a:t>Performant renewable technologies integrated in the system</a:t>
            </a:r>
          </a:p>
          <a:p>
            <a:endParaRPr lang="en-GB" sz="1400" b="1" dirty="0">
              <a:solidFill>
                <a:schemeClr val="tx1"/>
              </a:solidFill>
            </a:endParaRPr>
          </a:p>
          <a:p>
            <a:r>
              <a:rPr lang="en-GB" sz="1400" b="1" dirty="0">
                <a:solidFill>
                  <a:schemeClr val="tx1"/>
                </a:solidFill>
              </a:rPr>
              <a:t>2. Reduce costs </a:t>
            </a:r>
            <a:r>
              <a:rPr lang="en-GB" sz="1400" b="1" dirty="0" smtClean="0">
                <a:solidFill>
                  <a:schemeClr val="tx1"/>
                </a:solidFill>
              </a:rPr>
              <a:t>of technologies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300192" y="2420885"/>
            <a:ext cx="2519193" cy="360043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400" b="1" dirty="0">
                <a:solidFill>
                  <a:schemeClr val="tx1"/>
                </a:solidFill>
                <a:latin typeface="+mj-lt"/>
              </a:rPr>
              <a:t>3. New </a:t>
            </a:r>
            <a:r>
              <a:rPr lang="en-GB" sz="1400" b="1" dirty="0" smtClean="0">
                <a:solidFill>
                  <a:schemeClr val="tx1"/>
                </a:solidFill>
                <a:latin typeface="+mj-lt"/>
              </a:rPr>
              <a:t>technologies </a:t>
            </a:r>
            <a:r>
              <a:rPr lang="en-GB" sz="1400" b="1" dirty="0">
                <a:solidFill>
                  <a:schemeClr val="tx1"/>
                </a:solidFill>
                <a:latin typeface="+mj-lt"/>
              </a:rPr>
              <a:t>&amp; services for consumers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23528" y="188640"/>
            <a:ext cx="3474959" cy="864096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endParaRPr lang="en-GB" sz="1600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algn="ctr"/>
            <a:r>
              <a:rPr lang="en-GB" sz="1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</a:t>
            </a:r>
            <a:r>
              <a:rPr lang="en-GB" sz="1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Integrated Roadmap </a:t>
            </a:r>
            <a:endParaRPr lang="en-GB" sz="1600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algn="ctr"/>
            <a:r>
              <a:rPr lang="en-GB" sz="1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1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themes</a:t>
            </a:r>
            <a:r>
              <a:rPr lang="en-GB" sz="1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algn="ctr"/>
            <a:r>
              <a:rPr lang="en-GB" sz="1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origin they were 30</a:t>
            </a:r>
            <a:endParaRPr lang="en-GB" sz="1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1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reccia a destra 31"/>
          <p:cNvSpPr/>
          <p:nvPr/>
        </p:nvSpPr>
        <p:spPr>
          <a:xfrm>
            <a:off x="3203848" y="980728"/>
            <a:ext cx="1266440" cy="36004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a destra 32"/>
          <p:cNvSpPr/>
          <p:nvPr/>
        </p:nvSpPr>
        <p:spPr>
          <a:xfrm>
            <a:off x="5148064" y="980728"/>
            <a:ext cx="1266440" cy="36004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1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60851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591556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i="1" dirty="0" smtClean="0"/>
          </a:p>
          <a:p>
            <a:endParaRPr lang="en-US" sz="900" i="1" dirty="0"/>
          </a:p>
          <a:p>
            <a:r>
              <a:rPr lang="en-US" sz="900" i="1" dirty="0" smtClean="0"/>
              <a:t>Data sources: Public (national) investment: International Energy Agency RD&amp;D online data service; Private investment: as estimated by SETIS/Joint Research Centre; EU investment: Directorate-General for Research &amp; Innovation. </a:t>
            </a:r>
            <a:endParaRPr lang="it-IT" sz="900" i="1" dirty="0"/>
          </a:p>
        </p:txBody>
      </p:sp>
      <p:sp>
        <p:nvSpPr>
          <p:cNvPr id="6" name="Rettangolo 5"/>
          <p:cNvSpPr/>
          <p:nvPr/>
        </p:nvSpPr>
        <p:spPr>
          <a:xfrm>
            <a:off x="0" y="12133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Investment in the Energy Union / SET Plan R&amp;I priorities in the EU (2010-2015)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7817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58644"/>
            <a:ext cx="8229600" cy="720998"/>
          </a:xfrm>
        </p:spPr>
        <p:txBody>
          <a:bodyPr/>
          <a:lstStyle/>
          <a:p>
            <a:r>
              <a:rPr lang="en-GB" dirty="0" smtClean="0"/>
              <a:t>SET Plan : Towards Prioritisation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3524708"/>
              </p:ext>
            </p:extLst>
          </p:nvPr>
        </p:nvGraphicFramePr>
        <p:xfrm>
          <a:off x="611560" y="2492896"/>
          <a:ext cx="8136904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75B6-0A7A-4101-8458-64C7915D167D}" type="slidenum">
              <a:rPr lang="en-GB" altLang="en-US" smtClean="0">
                <a:solidFill>
                  <a:srgbClr val="000000"/>
                </a:solidFill>
              </a:rPr>
              <a:pPr/>
              <a:t>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458644"/>
            <a:ext cx="5616624" cy="746220"/>
          </a:xfrm>
        </p:spPr>
        <p:txBody>
          <a:bodyPr/>
          <a:lstStyle/>
          <a:p>
            <a:pPr algn="ctr"/>
            <a:r>
              <a:rPr lang="en-GB" dirty="0" smtClean="0"/>
              <a:t>Implementation Plans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8936511"/>
              </p:ext>
            </p:extLst>
          </p:nvPr>
        </p:nvGraphicFramePr>
        <p:xfrm>
          <a:off x="899592" y="2080748"/>
          <a:ext cx="7632848" cy="3673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03648" y="116633"/>
            <a:ext cx="763514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 marL="358775" indent="-358775"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3000" kern="1200" smtClean="0">
                <a:solidFill>
                  <a:srgbClr val="F2F2F2"/>
                </a:solidFill>
                <a:latin typeface="Arial" charset="0"/>
                <a:ea typeface="+mn-ea"/>
                <a:cs typeface="+mn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8159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12731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7303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21875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0" algn="r"/>
            <a:endParaRPr sz="24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3574082" y="4293096"/>
            <a:ext cx="216024" cy="504056"/>
          </a:xfrm>
          <a:prstGeom prst="downArrow">
            <a:avLst/>
          </a:prstGeom>
          <a:solidFill>
            <a:srgbClr val="3366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b="0" smtClean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5940152" y="5229200"/>
            <a:ext cx="2376264" cy="72090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b="0" smtClean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1979712" y="5157192"/>
            <a:ext cx="3672408" cy="79291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b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4888316"/>
            <a:ext cx="4392488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50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GB" altLang="en-US" sz="1800" dirty="0" smtClean="0">
                <a:solidFill>
                  <a:srgbClr val="E78A5C">
                    <a:lumMod val="75000"/>
                  </a:srgbClr>
                </a:solidFill>
              </a:rPr>
              <a:t>Mainly at national level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GB" altLang="en-US" sz="1800" dirty="0" smtClean="0">
                <a:solidFill>
                  <a:srgbClr val="E78A5C">
                    <a:lumMod val="75000"/>
                  </a:srgbClr>
                </a:solidFill>
              </a:rPr>
              <a:t>On occasion at EU level</a:t>
            </a:r>
          </a:p>
          <a:p>
            <a:endParaRPr lang="en-GB" sz="1200" b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75B6-0A7A-4101-8458-64C7915D167D}" type="slidenum">
              <a:rPr lang="en-GB" altLang="en-US" smtClean="0">
                <a:solidFill>
                  <a:srgbClr val="000000"/>
                </a:solidFill>
              </a:rPr>
              <a:pPr/>
              <a:t>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5112568" cy="216024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è"/>
            </a:pPr>
            <a:r>
              <a:rPr lang="en-GB" sz="2400" dirty="0" smtClean="0"/>
              <a:t>Horizon 2020 </a:t>
            </a:r>
            <a:r>
              <a:rPr lang="en-GB" sz="1800" dirty="0" smtClean="0"/>
              <a:t>(focus on </a:t>
            </a:r>
            <a:r>
              <a:rPr lang="en-GB" sz="1800" dirty="0" smtClean="0">
                <a:sym typeface="Wingdings"/>
              </a:rPr>
              <a:t> cost  performance</a:t>
            </a:r>
            <a:r>
              <a:rPr lang="fr-BE" sz="1800" dirty="0" smtClean="0">
                <a:sym typeface="Wingdings"/>
              </a:rPr>
              <a:t>)</a:t>
            </a:r>
          </a:p>
          <a:p>
            <a:pPr marL="357188" inden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en-GB" sz="1800" dirty="0" smtClean="0">
                <a:sym typeface="Wingdings"/>
              </a:rPr>
              <a:t>Incl. Innovative Financing for First-of-A-Kind Energy Project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è"/>
            </a:pPr>
            <a:r>
              <a:rPr lang="fr-BE" altLang="en-US" sz="2400" dirty="0">
                <a:sym typeface="Wingdings"/>
              </a:rPr>
              <a:t>NER300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è"/>
            </a:pPr>
            <a:endParaRPr lang="fr-BE" sz="1800" dirty="0">
              <a:sym typeface="Wingding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432" y="1052736"/>
            <a:ext cx="29254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700" dirty="0">
                <a:ln w="9525">
                  <a:solidFill>
                    <a:srgbClr val="E78A5C">
                      <a:lumMod val="50000"/>
                    </a:srgbClr>
                  </a:solidFill>
                  <a:prstDash val="solid"/>
                </a:ln>
                <a:solidFill>
                  <a:srgbClr val="E78A5C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EU Support </a:t>
            </a:r>
            <a:endParaRPr lang="en-GB" sz="2700" dirty="0">
              <a:ln w="9525">
                <a:solidFill>
                  <a:srgbClr val="E78A5C">
                    <a:lumMod val="50000"/>
                  </a:srgbClr>
                </a:solidFill>
                <a:prstDash val="solid"/>
              </a:ln>
              <a:solidFill>
                <a:srgbClr val="E78A5C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52" y="1246495"/>
            <a:ext cx="2852936" cy="953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id:image002.jpg@01D1BCEE.24FE50E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24482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56752" y="3933056"/>
            <a:ext cx="79316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447675">
              <a:buClr>
                <a:srgbClr val="0000FF"/>
              </a:buClr>
              <a:buFont typeface="Wingdings" panose="05000000000000000000" pitchFamily="2" charset="2"/>
              <a:buChar char="è"/>
            </a:pPr>
            <a:r>
              <a:rPr lang="en-GB" altLang="en-US" sz="2400" dirty="0">
                <a:latin typeface="Verdana"/>
                <a:sym typeface="Wingdings"/>
              </a:rPr>
              <a:t>EFSI</a:t>
            </a:r>
            <a:r>
              <a:rPr lang="en-GB" altLang="en-US" sz="1800" dirty="0" smtClean="0">
                <a:latin typeface="Verdana"/>
                <a:sym typeface="Wingdings"/>
              </a:rPr>
              <a:t> – </a:t>
            </a:r>
            <a:r>
              <a:rPr lang="en-GB" altLang="en-US" sz="1800" i="1" dirty="0" smtClean="0">
                <a:solidFill>
                  <a:srgbClr val="3366FF"/>
                </a:solidFill>
                <a:latin typeface="Verdana"/>
                <a:sym typeface="Wingdings"/>
              </a:rPr>
              <a:t>European Fund for Strategic Investment </a:t>
            </a:r>
          </a:p>
          <a:p>
            <a:pPr marL="715963">
              <a:buClr>
                <a:srgbClr val="0000FF"/>
              </a:buClr>
            </a:pPr>
            <a:r>
              <a:rPr lang="en-GB" sz="1600" dirty="0" smtClean="0">
                <a:solidFill>
                  <a:srgbClr val="00B0F0"/>
                </a:solidFill>
                <a:sym typeface="Wingdings"/>
              </a:rPr>
              <a:t>EUR 315 billion </a:t>
            </a:r>
            <a:endParaRPr lang="en-GB" altLang="en-US" sz="1600" i="1" dirty="0" smtClean="0">
              <a:solidFill>
                <a:srgbClr val="3366FF"/>
              </a:solidFill>
              <a:latin typeface="Verdana"/>
              <a:sym typeface="Wingdings"/>
            </a:endParaRPr>
          </a:p>
          <a:p>
            <a:pPr marL="712788" indent="-447675">
              <a:buClr>
                <a:srgbClr val="0000FF"/>
              </a:buClr>
              <a:buFont typeface="Wingdings" panose="05000000000000000000" pitchFamily="2" charset="2"/>
              <a:buChar char="è"/>
            </a:pPr>
            <a:endParaRPr lang="fr-BE" altLang="en-US" sz="1800" dirty="0">
              <a:latin typeface="Verdana"/>
              <a:sym typeface="Wingdings"/>
            </a:endParaRPr>
          </a:p>
          <a:p>
            <a:pPr marL="712788" indent="-447675">
              <a:buClr>
                <a:srgbClr val="0000FF"/>
              </a:buClr>
              <a:buFont typeface="Wingdings" panose="05000000000000000000" pitchFamily="2" charset="2"/>
              <a:buChar char="è"/>
            </a:pPr>
            <a:r>
              <a:rPr lang="en-GB" altLang="en-US" sz="2400" dirty="0">
                <a:latin typeface="Verdana"/>
                <a:sym typeface="Wingdings"/>
              </a:rPr>
              <a:t>ESIF</a:t>
            </a:r>
            <a:r>
              <a:rPr lang="en-GB" altLang="en-US" sz="1800" dirty="0" smtClean="0">
                <a:latin typeface="Verdana"/>
                <a:sym typeface="Wingdings"/>
              </a:rPr>
              <a:t> – </a:t>
            </a:r>
            <a:r>
              <a:rPr lang="en-GB" altLang="en-US" sz="1800" i="1" dirty="0" smtClean="0">
                <a:solidFill>
                  <a:srgbClr val="3366FF"/>
                </a:solidFill>
                <a:latin typeface="Verdana"/>
                <a:sym typeface="Wingdings"/>
              </a:rPr>
              <a:t>European Structural and Investment Funds</a:t>
            </a:r>
          </a:p>
          <a:p>
            <a:pPr marL="712788" indent="-447675">
              <a:buClr>
                <a:srgbClr val="0000FF"/>
              </a:buClr>
              <a:buFont typeface="Wingdings" panose="05000000000000000000" pitchFamily="2" charset="2"/>
              <a:buChar char="è"/>
            </a:pPr>
            <a:endParaRPr lang="en-GB" altLang="en-US" sz="1800" dirty="0" smtClean="0">
              <a:latin typeface="Verdana"/>
              <a:sym typeface="Wingdings"/>
            </a:endParaRPr>
          </a:p>
          <a:p>
            <a:pPr marL="542925" lvl="2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F0"/>
                </a:solidFill>
                <a:sym typeface="Wingdings"/>
              </a:rPr>
              <a:t> EUR 46 billion Research &amp; Innovation</a:t>
            </a:r>
          </a:p>
          <a:p>
            <a:pPr marL="542925" lvl="2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Verdana"/>
                <a:sym typeface="Wingdings"/>
              </a:rPr>
              <a:t> </a:t>
            </a:r>
            <a:r>
              <a:rPr lang="en-GB" sz="1600" dirty="0" smtClean="0">
                <a:solidFill>
                  <a:srgbClr val="00B0F0"/>
                </a:solidFill>
                <a:sym typeface="Wingdings"/>
              </a:rPr>
              <a:t>EUR 45 billion low cost economy</a:t>
            </a:r>
          </a:p>
          <a:p>
            <a:endParaRPr lang="en-GB" sz="1200" b="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98250"/>
            <a:ext cx="3096344" cy="62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75B6-0A7A-4101-8458-64C7915D167D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heme/theme1.xml><?xml version="1.0" encoding="utf-8"?>
<a:theme xmlns:a="http://schemas.openxmlformats.org/drawingml/2006/main" name="1_Slide_Master">
  <a:themeElements>
    <a:clrScheme name="1_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587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587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AF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0D4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6AA34"/>
        </a:accent1>
        <a:accent2>
          <a:srgbClr val="00AFEC"/>
        </a:accent2>
        <a:accent3>
          <a:srgbClr val="FFFFFF"/>
        </a:accent3>
        <a:accent4>
          <a:srgbClr val="000000"/>
        </a:accent4>
        <a:accent5>
          <a:srgbClr val="FAD2AE"/>
        </a:accent5>
        <a:accent6>
          <a:srgbClr val="009ED6"/>
        </a:accent6>
        <a:hlink>
          <a:srgbClr val="E52E87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lide_Master">
  <a:themeElements>
    <a:clrScheme name="2_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587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587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AF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0D4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6AA34"/>
        </a:accent1>
        <a:accent2>
          <a:srgbClr val="00AFEC"/>
        </a:accent2>
        <a:accent3>
          <a:srgbClr val="FFFFFF"/>
        </a:accent3>
        <a:accent4>
          <a:srgbClr val="000000"/>
        </a:accent4>
        <a:accent5>
          <a:srgbClr val="FAD2AE"/>
        </a:accent5>
        <a:accent6>
          <a:srgbClr val="009ED6"/>
        </a:accent6>
        <a:hlink>
          <a:srgbClr val="E52E87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lide_Master">
  <a:themeElements>
    <a:clrScheme name="2_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587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587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AF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0D4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6AA34"/>
        </a:accent1>
        <a:accent2>
          <a:srgbClr val="00AFEC"/>
        </a:accent2>
        <a:accent3>
          <a:srgbClr val="FFFFFF"/>
        </a:accent3>
        <a:accent4>
          <a:srgbClr val="000000"/>
        </a:accent4>
        <a:accent5>
          <a:srgbClr val="FAD2AE"/>
        </a:accent5>
        <a:accent6>
          <a:srgbClr val="009ED6"/>
        </a:accent6>
        <a:hlink>
          <a:srgbClr val="E52E87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irm Format - English (US)">
  <a:themeElements>
    <a:clrScheme name="Firm Format - English (US)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Firm Format - English (U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m Format - English (US)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English (US)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English (US)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Firm Format - English (US)">
  <a:themeElements>
    <a:clrScheme name="Firm Format - English (US)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Firm Format - English (U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m Format - English (US)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English (US)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English (US)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lide_Master">
  <a:themeElements>
    <a:clrScheme name="2_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587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587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AF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0D4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6AA34"/>
        </a:accent1>
        <a:accent2>
          <a:srgbClr val="00AFEC"/>
        </a:accent2>
        <a:accent3>
          <a:srgbClr val="FFFFFF"/>
        </a:accent3>
        <a:accent4>
          <a:srgbClr val="000000"/>
        </a:accent4>
        <a:accent5>
          <a:srgbClr val="FAD2AE"/>
        </a:accent5>
        <a:accent6>
          <a:srgbClr val="009ED6"/>
        </a:accent6>
        <a:hlink>
          <a:srgbClr val="E52E87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">
  <a:themeElements>
    <a:clrScheme name="Slide_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Firm Format - English (US)">
  <a:themeElements>
    <a:clrScheme name="Firm Format - English (US)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Firm Format - English (U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m Format - English (US)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English (US)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English (US)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14735</TotalTime>
  <Words>1408</Words>
  <Application>Microsoft Office PowerPoint</Application>
  <PresentationFormat>Presentazione su schermo (4:3)</PresentationFormat>
  <Paragraphs>208</Paragraphs>
  <Slides>18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1_Slide_Master</vt:lpstr>
      <vt:lpstr>2_Slide_Master</vt:lpstr>
      <vt:lpstr>4_Slide_Master</vt:lpstr>
      <vt:lpstr>1_Firm Format - English (US)</vt:lpstr>
      <vt:lpstr>1_Tema di Office</vt:lpstr>
      <vt:lpstr>3_Firm Format - English (US)</vt:lpstr>
      <vt:lpstr>3_Slide_Master</vt:lpstr>
      <vt:lpstr>2_Blank</vt:lpstr>
      <vt:lpstr>2_Firm Format - English (US)</vt:lpstr>
      <vt:lpstr>Presentazione standard di PowerPoint</vt:lpstr>
      <vt:lpstr>Presentazione standard di PowerPoint</vt:lpstr>
      <vt:lpstr>SET Plan Integrated Roadmap  Energy system holistic approach </vt:lpstr>
      <vt:lpstr>Presentazione standard di PowerPoint</vt:lpstr>
      <vt:lpstr>Presentazione standard di PowerPoint</vt:lpstr>
      <vt:lpstr>Presentazione standard di PowerPoint</vt:lpstr>
      <vt:lpstr>SET Plan : Towards Prioritisation</vt:lpstr>
      <vt:lpstr>Implementation Plans</vt:lpstr>
      <vt:lpstr>Presentazione standard di PowerPoint</vt:lpstr>
      <vt:lpstr>Presentazione standard di PowerPoint</vt:lpstr>
      <vt:lpstr>    Governance e SET Plan</vt:lpstr>
      <vt:lpstr>MISSION INNOVATION</vt:lpstr>
      <vt:lpstr>Presentazione standard di PowerPoint</vt:lpstr>
      <vt:lpstr>    Le Innovation Challenges di MI</vt:lpstr>
      <vt:lpstr>    La partecipazione italiana a Mission Innovation</vt:lpstr>
      <vt:lpstr>Presentazione standard di PowerPoint</vt:lpstr>
      <vt:lpstr>    Linee di azione per una nuova governance (I)</vt:lpstr>
      <vt:lpstr>    Linee di azione per una nuova governance (II)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Marcello Capra</cp:lastModifiedBy>
  <cp:revision>895</cp:revision>
  <cp:lastPrinted>2018-02-23T14:56:10Z</cp:lastPrinted>
  <dcterms:created xsi:type="dcterms:W3CDTF">2011-10-28T10:25:18Z</dcterms:created>
  <dcterms:modified xsi:type="dcterms:W3CDTF">2018-02-23T14:59:05Z</dcterms:modified>
</cp:coreProperties>
</file>